
<file path=[Content_Types].xml><?xml version="1.0" encoding="utf-8"?>
<Types xmlns="http://schemas.openxmlformats.org/package/2006/content-types">
  <Default ContentType="application/vnd.openxmlformats-officedocument.oleObject" Extension="bin"/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6858000" cy="9144000"/>
  <p:embeddedFontLst>
    <p:embeddedFont>
      <p:font typeface="DM Sans Bold" charset="1" panose="00000000000000000000"/>
      <p:regular r:id="rId13"/>
    </p:embeddedFont>
    <p:embeddedFont>
      <p:font typeface="DM Sans" charset="1" panose="00000000000000000000"/>
      <p:regular r:id="rId14"/>
    </p:embeddedFont>
    <p:embeddedFont>
      <p:font typeface="Montserrat Bold" charset="1" panose="00000800000000000000"/>
      <p:regular r:id="rId15"/>
    </p:embeddedFont>
    <p:embeddedFont>
      <p:font typeface="Montserrat" charset="1" panose="000005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pn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12" Target="../media/image29.png" Type="http://schemas.openxmlformats.org/officeDocument/2006/relationships/image"/><Relationship Id="rId13" Target="../media/image30.svg" Type="http://schemas.openxmlformats.org/officeDocument/2006/relationships/image"/><Relationship Id="rId14" Target="../media/image17.png" Type="http://schemas.openxmlformats.org/officeDocument/2006/relationships/image"/><Relationship Id="rId15" Target="../media/image18.png" Type="http://schemas.openxmlformats.org/officeDocument/2006/relationships/image"/><Relationship Id="rId16" Target="../media/image19.png" Type="http://schemas.openxmlformats.org/officeDocument/2006/relationships/image"/><Relationship Id="rId2" Target="../media/image1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22.pn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2" Target="../media/image1.jpeg" Type="http://schemas.openxmlformats.org/officeDocument/2006/relationships/image"/><Relationship Id="rId3" Target="../media/image31.pn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2.png" Type="http://schemas.openxmlformats.org/officeDocument/2006/relationships/image"/><Relationship Id="rId7" Target="../embeddings/oleObject1.bin" Type="http://schemas.openxmlformats.org/officeDocument/2006/relationships/oleObject"/><Relationship Id="rId8" Target="../media/image17.pn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2" Target="../media/image1.jpeg" Type="http://schemas.openxmlformats.org/officeDocument/2006/relationships/image"/><Relationship Id="rId3" Target="../media/image33.pn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4.png" Type="http://schemas.openxmlformats.org/officeDocument/2006/relationships/image"/><Relationship Id="rId7" Target="../embeddings/oleObject2.bin" Type="http://schemas.openxmlformats.org/officeDocument/2006/relationships/oleObject"/><Relationship Id="rId8" Target="../media/image17.pn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png" Type="http://schemas.openxmlformats.org/officeDocument/2006/relationships/image"/><Relationship Id="rId2" Target="../media/image1.jpeg" Type="http://schemas.openxmlformats.org/officeDocument/2006/relationships/image"/><Relationship Id="rId3" Target="../media/image35.png" Type="http://schemas.openxmlformats.org/officeDocument/2006/relationships/image"/><Relationship Id="rId4" Target="../media/image36.svg" Type="http://schemas.openxmlformats.org/officeDocument/2006/relationships/image"/><Relationship Id="rId5" Target="../media/image37.png" Type="http://schemas.openxmlformats.org/officeDocument/2006/relationships/image"/><Relationship Id="rId6" Target="../media/image38.svg" Type="http://schemas.openxmlformats.org/officeDocument/2006/relationships/image"/><Relationship Id="rId7" Target="../media/image39.png" Type="http://schemas.openxmlformats.org/officeDocument/2006/relationships/image"/><Relationship Id="rId8" Target="../media/image40.sv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png" Type="http://schemas.openxmlformats.org/officeDocument/2006/relationships/image"/><Relationship Id="rId11" Target="../media/image30.svg" Type="http://schemas.openxmlformats.org/officeDocument/2006/relationships/image"/><Relationship Id="rId12" Target="../media/image17.png" Type="http://schemas.openxmlformats.org/officeDocument/2006/relationships/image"/><Relationship Id="rId13" Target="../media/image18.png" Type="http://schemas.openxmlformats.org/officeDocument/2006/relationships/image"/><Relationship Id="rId14" Target="../media/image19.png" Type="http://schemas.openxmlformats.org/officeDocument/2006/relationships/image"/><Relationship Id="rId2" Target="../media/image1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41.pn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7.png" Type="http://schemas.openxmlformats.org/officeDocument/2006/relationships/image"/><Relationship Id="rId9" Target="../media/image2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2" Target="../media/image1.jpeg" Type="http://schemas.openxmlformats.org/officeDocument/2006/relationships/image"/><Relationship Id="rId3" Target="../media/image42.pn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43.png" Type="http://schemas.openxmlformats.org/officeDocument/2006/relationships/image"/><Relationship Id="rId7" Target="../embeddings/oleObject3.bin" Type="http://schemas.openxmlformats.org/officeDocument/2006/relationships/oleObject"/><Relationship Id="rId8" Target="../media/image17.png" Type="http://schemas.openxmlformats.org/officeDocument/2006/relationships/image"/><Relationship Id="rId9" Target="../media/image1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145293" y="8975516"/>
            <a:ext cx="3144426" cy="3148361"/>
          </a:xfrm>
          <a:custGeom>
            <a:avLst/>
            <a:gdLst/>
            <a:ahLst/>
            <a:cxnLst/>
            <a:rect r="r" b="b" t="t" l="l"/>
            <a:pathLst>
              <a:path h="3148361" w="3144426">
                <a:moveTo>
                  <a:pt x="0" y="0"/>
                </a:moveTo>
                <a:lnTo>
                  <a:pt x="3144426" y="0"/>
                </a:lnTo>
                <a:lnTo>
                  <a:pt x="3144426" y="3148361"/>
                </a:lnTo>
                <a:lnTo>
                  <a:pt x="0" y="31483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9027777" y="-4396203"/>
            <a:ext cx="12578008" cy="12578008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4C68DF">
                    <a:alpha val="100000"/>
                  </a:srgbClr>
                </a:gs>
                <a:gs pos="100000">
                  <a:srgbClr val="68A0FF">
                    <a:alpha val="100000"/>
                  </a:srgbClr>
                </a:gs>
              </a:gsLst>
              <a:lin ang="0"/>
            </a:gra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6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13272067" y="1775491"/>
            <a:ext cx="4422370" cy="4422370"/>
          </a:xfrm>
          <a:custGeom>
            <a:avLst/>
            <a:gdLst/>
            <a:ahLst/>
            <a:cxnLst/>
            <a:rect r="r" b="b" t="t" l="l"/>
            <a:pathLst>
              <a:path h="4422370" w="4422370">
                <a:moveTo>
                  <a:pt x="0" y="0"/>
                </a:moveTo>
                <a:lnTo>
                  <a:pt x="4422370" y="0"/>
                </a:lnTo>
                <a:lnTo>
                  <a:pt x="4422370" y="4422370"/>
                </a:lnTo>
                <a:lnTo>
                  <a:pt x="0" y="442237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6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8" id="8"/>
          <p:cNvGrpSpPr/>
          <p:nvPr/>
        </p:nvGrpSpPr>
        <p:grpSpPr>
          <a:xfrm rot="0">
            <a:off x="10131092" y="585945"/>
            <a:ext cx="3109396" cy="2938228"/>
            <a:chOff x="0" y="0"/>
            <a:chExt cx="1054099" cy="99607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54099" cy="996072"/>
            </a:xfrm>
            <a:custGeom>
              <a:avLst/>
              <a:gdLst/>
              <a:ahLst/>
              <a:cxnLst/>
              <a:rect r="r" b="b" t="t" l="l"/>
              <a:pathLst>
                <a:path h="996072" w="1054099">
                  <a:moveTo>
                    <a:pt x="62246" y="0"/>
                  </a:moveTo>
                  <a:lnTo>
                    <a:pt x="991853" y="0"/>
                  </a:lnTo>
                  <a:cubicBezTo>
                    <a:pt x="1026230" y="0"/>
                    <a:pt x="1054099" y="27869"/>
                    <a:pt x="1054099" y="62246"/>
                  </a:cubicBezTo>
                  <a:lnTo>
                    <a:pt x="1054099" y="933826"/>
                  </a:lnTo>
                  <a:cubicBezTo>
                    <a:pt x="1054099" y="968204"/>
                    <a:pt x="1026230" y="996072"/>
                    <a:pt x="991853" y="996072"/>
                  </a:cubicBezTo>
                  <a:lnTo>
                    <a:pt x="62246" y="996072"/>
                  </a:lnTo>
                  <a:cubicBezTo>
                    <a:pt x="27869" y="996072"/>
                    <a:pt x="0" y="968204"/>
                    <a:pt x="0" y="933826"/>
                  </a:cubicBezTo>
                  <a:lnTo>
                    <a:pt x="0" y="62246"/>
                  </a:lnTo>
                  <a:cubicBezTo>
                    <a:pt x="0" y="27869"/>
                    <a:pt x="27869" y="0"/>
                    <a:pt x="62246" y="0"/>
                  </a:cubicBezTo>
                  <a:close/>
                </a:path>
              </a:pathLst>
            </a:custGeom>
            <a:solidFill>
              <a:srgbClr val="FAFBFF"/>
            </a:solidFill>
            <a:ln cap="rnd">
              <a:noFill/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054099" cy="1034172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 marL="0" indent="0" lvl="0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>
            <a:alphaModFix amt="95000"/>
          </a:blip>
          <a:stretch>
            <a:fillRect/>
          </a:stretch>
        </p:blipFill>
        <p:spPr>
          <a:xfrm rot="0">
            <a:off x="10230846" y="1383989"/>
            <a:ext cx="2914130" cy="2079495"/>
          </a:xfrm>
          <a:prstGeom prst="rect">
            <a:avLst/>
          </a:prstGeom>
        </p:spPr>
      </p:pic>
      <p:grpSp>
        <p:nvGrpSpPr>
          <p:cNvPr name="Group 12" id="12"/>
          <p:cNvGrpSpPr/>
          <p:nvPr/>
        </p:nvGrpSpPr>
        <p:grpSpPr>
          <a:xfrm rot="0">
            <a:off x="14035897" y="2113686"/>
            <a:ext cx="3109396" cy="2938228"/>
            <a:chOff x="0" y="0"/>
            <a:chExt cx="1054099" cy="99607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54099" cy="996072"/>
            </a:xfrm>
            <a:custGeom>
              <a:avLst/>
              <a:gdLst/>
              <a:ahLst/>
              <a:cxnLst/>
              <a:rect r="r" b="b" t="t" l="l"/>
              <a:pathLst>
                <a:path h="996072" w="1054099">
                  <a:moveTo>
                    <a:pt x="62246" y="0"/>
                  </a:moveTo>
                  <a:lnTo>
                    <a:pt x="991853" y="0"/>
                  </a:lnTo>
                  <a:cubicBezTo>
                    <a:pt x="1026230" y="0"/>
                    <a:pt x="1054099" y="27869"/>
                    <a:pt x="1054099" y="62246"/>
                  </a:cubicBezTo>
                  <a:lnTo>
                    <a:pt x="1054099" y="933826"/>
                  </a:lnTo>
                  <a:cubicBezTo>
                    <a:pt x="1054099" y="968204"/>
                    <a:pt x="1026230" y="996072"/>
                    <a:pt x="991853" y="996072"/>
                  </a:cubicBezTo>
                  <a:lnTo>
                    <a:pt x="62246" y="996072"/>
                  </a:lnTo>
                  <a:cubicBezTo>
                    <a:pt x="27869" y="996072"/>
                    <a:pt x="0" y="968204"/>
                    <a:pt x="0" y="933826"/>
                  </a:cubicBezTo>
                  <a:lnTo>
                    <a:pt x="0" y="62246"/>
                  </a:lnTo>
                  <a:cubicBezTo>
                    <a:pt x="0" y="27869"/>
                    <a:pt x="27869" y="0"/>
                    <a:pt x="6224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054099" cy="1034172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527166" y="2627361"/>
            <a:ext cx="2126860" cy="1240668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 rot="0">
            <a:off x="14704404" y="3841323"/>
            <a:ext cx="1580804" cy="121638"/>
            <a:chOff x="0" y="0"/>
            <a:chExt cx="296802" cy="2283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96802" cy="22838"/>
            </a:xfrm>
            <a:custGeom>
              <a:avLst/>
              <a:gdLst/>
              <a:ahLst/>
              <a:cxnLst/>
              <a:rect r="r" b="b" t="t" l="l"/>
              <a:pathLst>
                <a:path h="22838" w="296802">
                  <a:moveTo>
                    <a:pt x="11419" y="0"/>
                  </a:moveTo>
                  <a:lnTo>
                    <a:pt x="285383" y="0"/>
                  </a:lnTo>
                  <a:cubicBezTo>
                    <a:pt x="291689" y="0"/>
                    <a:pt x="296802" y="5112"/>
                    <a:pt x="296802" y="11419"/>
                  </a:cubicBezTo>
                  <a:lnTo>
                    <a:pt x="296802" y="11419"/>
                  </a:lnTo>
                  <a:cubicBezTo>
                    <a:pt x="296802" y="17726"/>
                    <a:pt x="291689" y="22838"/>
                    <a:pt x="285383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47625"/>
              <a:ext cx="296802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4704404" y="4005709"/>
            <a:ext cx="1772383" cy="121638"/>
            <a:chOff x="0" y="0"/>
            <a:chExt cx="332772" cy="2283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32772" cy="22838"/>
            </a:xfrm>
            <a:custGeom>
              <a:avLst/>
              <a:gdLst/>
              <a:ahLst/>
              <a:cxnLst/>
              <a:rect r="r" b="b" t="t" l="l"/>
              <a:pathLst>
                <a:path h="22838" w="332772">
                  <a:moveTo>
                    <a:pt x="11419" y="0"/>
                  </a:moveTo>
                  <a:lnTo>
                    <a:pt x="321353" y="0"/>
                  </a:lnTo>
                  <a:cubicBezTo>
                    <a:pt x="324381" y="0"/>
                    <a:pt x="327286" y="1203"/>
                    <a:pt x="329427" y="3345"/>
                  </a:cubicBezTo>
                  <a:cubicBezTo>
                    <a:pt x="331569" y="5486"/>
                    <a:pt x="332772" y="8391"/>
                    <a:pt x="332772" y="11419"/>
                  </a:cubicBezTo>
                  <a:lnTo>
                    <a:pt x="332772" y="11419"/>
                  </a:lnTo>
                  <a:cubicBezTo>
                    <a:pt x="332772" y="17726"/>
                    <a:pt x="327659" y="22838"/>
                    <a:pt x="321353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332772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4704404" y="4167041"/>
            <a:ext cx="1364234" cy="121638"/>
            <a:chOff x="0" y="0"/>
            <a:chExt cx="256140" cy="22838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56140" cy="22838"/>
            </a:xfrm>
            <a:custGeom>
              <a:avLst/>
              <a:gdLst/>
              <a:ahLst/>
              <a:cxnLst/>
              <a:rect r="r" b="b" t="t" l="l"/>
              <a:pathLst>
                <a:path h="22838" w="256140">
                  <a:moveTo>
                    <a:pt x="11419" y="0"/>
                  </a:moveTo>
                  <a:lnTo>
                    <a:pt x="244721" y="0"/>
                  </a:lnTo>
                  <a:cubicBezTo>
                    <a:pt x="251028" y="0"/>
                    <a:pt x="256140" y="5112"/>
                    <a:pt x="256140" y="11419"/>
                  </a:cubicBezTo>
                  <a:lnTo>
                    <a:pt x="256140" y="11419"/>
                  </a:lnTo>
                  <a:cubicBezTo>
                    <a:pt x="256140" y="17726"/>
                    <a:pt x="251028" y="22838"/>
                    <a:pt x="244721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>
                <a:alpha val="94902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47625"/>
              <a:ext cx="256140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4430832" y="8545735"/>
            <a:ext cx="107951" cy="107951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CB77">
                <a:alpha val="94902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4434912" y="8867565"/>
            <a:ext cx="107951" cy="107951"/>
            <a:chOff x="0" y="0"/>
            <a:chExt cx="812800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C3B2">
                <a:alpha val="94902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4438992" y="9189394"/>
            <a:ext cx="107951" cy="107951"/>
            <a:chOff x="0" y="0"/>
            <a:chExt cx="812800" cy="8128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E17EB">
                <a:alpha val="94902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4035897" y="5854197"/>
            <a:ext cx="3109396" cy="3886521"/>
            <a:chOff x="0" y="0"/>
            <a:chExt cx="1054099" cy="1317548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054099" cy="1317548"/>
            </a:xfrm>
            <a:custGeom>
              <a:avLst/>
              <a:gdLst/>
              <a:ahLst/>
              <a:cxnLst/>
              <a:rect r="r" b="b" t="t" l="l"/>
              <a:pathLst>
                <a:path h="1317548" w="1054099">
                  <a:moveTo>
                    <a:pt x="62246" y="0"/>
                  </a:moveTo>
                  <a:lnTo>
                    <a:pt x="991853" y="0"/>
                  </a:lnTo>
                  <a:cubicBezTo>
                    <a:pt x="1026230" y="0"/>
                    <a:pt x="1054099" y="27869"/>
                    <a:pt x="1054099" y="62246"/>
                  </a:cubicBezTo>
                  <a:lnTo>
                    <a:pt x="1054099" y="1255302"/>
                  </a:lnTo>
                  <a:cubicBezTo>
                    <a:pt x="1054099" y="1289679"/>
                    <a:pt x="1026230" y="1317548"/>
                    <a:pt x="991853" y="1317548"/>
                  </a:cubicBezTo>
                  <a:lnTo>
                    <a:pt x="62246" y="1317548"/>
                  </a:lnTo>
                  <a:cubicBezTo>
                    <a:pt x="27869" y="1317548"/>
                    <a:pt x="0" y="1289679"/>
                    <a:pt x="0" y="1255302"/>
                  </a:cubicBezTo>
                  <a:lnTo>
                    <a:pt x="0" y="62246"/>
                  </a:lnTo>
                  <a:cubicBezTo>
                    <a:pt x="0" y="27869"/>
                    <a:pt x="27869" y="0"/>
                    <a:pt x="62246" y="0"/>
                  </a:cubicBezTo>
                  <a:close/>
                </a:path>
              </a:pathLst>
            </a:custGeom>
            <a:solidFill>
              <a:srgbClr val="FAFBFF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1054099" cy="1355648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37" id="3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4738174" y="6631456"/>
            <a:ext cx="1704844" cy="1704844"/>
          </a:xfrm>
          <a:prstGeom prst="rect">
            <a:avLst/>
          </a:prstGeom>
        </p:spPr>
      </p:pic>
      <p:grpSp>
        <p:nvGrpSpPr>
          <p:cNvPr name="Group 38" id="38"/>
          <p:cNvGrpSpPr/>
          <p:nvPr/>
        </p:nvGrpSpPr>
        <p:grpSpPr>
          <a:xfrm rot="0">
            <a:off x="14645390" y="8545735"/>
            <a:ext cx="1580804" cy="121638"/>
            <a:chOff x="0" y="0"/>
            <a:chExt cx="296802" cy="22838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296802" cy="22838"/>
            </a:xfrm>
            <a:custGeom>
              <a:avLst/>
              <a:gdLst/>
              <a:ahLst/>
              <a:cxnLst/>
              <a:rect r="r" b="b" t="t" l="l"/>
              <a:pathLst>
                <a:path h="22838" w="296802">
                  <a:moveTo>
                    <a:pt x="11419" y="0"/>
                  </a:moveTo>
                  <a:lnTo>
                    <a:pt x="285383" y="0"/>
                  </a:lnTo>
                  <a:cubicBezTo>
                    <a:pt x="291689" y="0"/>
                    <a:pt x="296802" y="5112"/>
                    <a:pt x="296802" y="11419"/>
                  </a:cubicBezTo>
                  <a:lnTo>
                    <a:pt x="296802" y="11419"/>
                  </a:lnTo>
                  <a:cubicBezTo>
                    <a:pt x="296802" y="17726"/>
                    <a:pt x="291689" y="22838"/>
                    <a:pt x="285383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47625"/>
              <a:ext cx="296802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4649470" y="8867565"/>
            <a:ext cx="1580804" cy="121638"/>
            <a:chOff x="0" y="0"/>
            <a:chExt cx="296802" cy="22838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296802" cy="22838"/>
            </a:xfrm>
            <a:custGeom>
              <a:avLst/>
              <a:gdLst/>
              <a:ahLst/>
              <a:cxnLst/>
              <a:rect r="r" b="b" t="t" l="l"/>
              <a:pathLst>
                <a:path h="22838" w="296802">
                  <a:moveTo>
                    <a:pt x="11419" y="0"/>
                  </a:moveTo>
                  <a:lnTo>
                    <a:pt x="285383" y="0"/>
                  </a:lnTo>
                  <a:cubicBezTo>
                    <a:pt x="291689" y="0"/>
                    <a:pt x="296802" y="5112"/>
                    <a:pt x="296802" y="11419"/>
                  </a:cubicBezTo>
                  <a:lnTo>
                    <a:pt x="296802" y="11419"/>
                  </a:lnTo>
                  <a:cubicBezTo>
                    <a:pt x="296802" y="17726"/>
                    <a:pt x="291689" y="22838"/>
                    <a:pt x="285383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/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0" y="-47625"/>
              <a:ext cx="296802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4653550" y="9189394"/>
            <a:ext cx="1580804" cy="121638"/>
            <a:chOff x="0" y="0"/>
            <a:chExt cx="296802" cy="22838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296802" cy="22838"/>
            </a:xfrm>
            <a:custGeom>
              <a:avLst/>
              <a:gdLst/>
              <a:ahLst/>
              <a:cxnLst/>
              <a:rect r="r" b="b" t="t" l="l"/>
              <a:pathLst>
                <a:path h="22838" w="296802">
                  <a:moveTo>
                    <a:pt x="11419" y="0"/>
                  </a:moveTo>
                  <a:lnTo>
                    <a:pt x="285383" y="0"/>
                  </a:lnTo>
                  <a:cubicBezTo>
                    <a:pt x="291689" y="0"/>
                    <a:pt x="296802" y="5112"/>
                    <a:pt x="296802" y="11419"/>
                  </a:cubicBezTo>
                  <a:lnTo>
                    <a:pt x="296802" y="11419"/>
                  </a:lnTo>
                  <a:cubicBezTo>
                    <a:pt x="296802" y="17726"/>
                    <a:pt x="291689" y="22838"/>
                    <a:pt x="285383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/>
            </a:solidFill>
          </p:spPr>
        </p:sp>
        <p:sp>
          <p:nvSpPr>
            <p:cNvPr name="TextBox 46" id="46"/>
            <p:cNvSpPr txBox="true"/>
            <p:nvPr/>
          </p:nvSpPr>
          <p:spPr>
            <a:xfrm>
              <a:off x="0" y="-47625"/>
              <a:ext cx="296802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sp>
        <p:nvSpPr>
          <p:cNvPr name="Freeform 47" id="47"/>
          <p:cNvSpPr/>
          <p:nvPr/>
        </p:nvSpPr>
        <p:spPr>
          <a:xfrm flipH="false" flipV="false" rot="0">
            <a:off x="9369608" y="3981378"/>
            <a:ext cx="4422370" cy="4422370"/>
          </a:xfrm>
          <a:custGeom>
            <a:avLst/>
            <a:gdLst/>
            <a:ahLst/>
            <a:cxnLst/>
            <a:rect r="r" b="b" t="t" l="l"/>
            <a:pathLst>
              <a:path h="4422370" w="4422370">
                <a:moveTo>
                  <a:pt x="0" y="0"/>
                </a:moveTo>
                <a:lnTo>
                  <a:pt x="4422370" y="0"/>
                </a:lnTo>
                <a:lnTo>
                  <a:pt x="4422370" y="4422370"/>
                </a:lnTo>
                <a:lnTo>
                  <a:pt x="0" y="442237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6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8" id="48"/>
          <p:cNvGrpSpPr/>
          <p:nvPr/>
        </p:nvGrpSpPr>
        <p:grpSpPr>
          <a:xfrm rot="0">
            <a:off x="10131092" y="8064396"/>
            <a:ext cx="3109396" cy="3979544"/>
            <a:chOff x="0" y="0"/>
            <a:chExt cx="1637920" cy="2096283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1637920" cy="2096283"/>
            </a:xfrm>
            <a:custGeom>
              <a:avLst/>
              <a:gdLst/>
              <a:ahLst/>
              <a:cxnLst/>
              <a:rect r="r" b="b" t="t" l="l"/>
              <a:pathLst>
                <a:path h="2096283" w="1637920">
                  <a:moveTo>
                    <a:pt x="62246" y="0"/>
                  </a:moveTo>
                  <a:lnTo>
                    <a:pt x="1575674" y="0"/>
                  </a:lnTo>
                  <a:cubicBezTo>
                    <a:pt x="1592182" y="0"/>
                    <a:pt x="1608015" y="6558"/>
                    <a:pt x="1619688" y="18231"/>
                  </a:cubicBezTo>
                  <a:cubicBezTo>
                    <a:pt x="1631362" y="29905"/>
                    <a:pt x="1637920" y="45737"/>
                    <a:pt x="1637920" y="62246"/>
                  </a:cubicBezTo>
                  <a:lnTo>
                    <a:pt x="1637920" y="2034037"/>
                  </a:lnTo>
                  <a:cubicBezTo>
                    <a:pt x="1637920" y="2068415"/>
                    <a:pt x="1610051" y="2096283"/>
                    <a:pt x="1575674" y="2096283"/>
                  </a:cubicBezTo>
                  <a:lnTo>
                    <a:pt x="62246" y="2096283"/>
                  </a:lnTo>
                  <a:cubicBezTo>
                    <a:pt x="27869" y="2096283"/>
                    <a:pt x="0" y="2068415"/>
                    <a:pt x="0" y="2034037"/>
                  </a:cubicBezTo>
                  <a:lnTo>
                    <a:pt x="0" y="62246"/>
                  </a:lnTo>
                  <a:cubicBezTo>
                    <a:pt x="0" y="27869"/>
                    <a:pt x="27869" y="0"/>
                    <a:pt x="62246" y="0"/>
                  </a:cubicBezTo>
                  <a:close/>
                </a:path>
              </a:pathLst>
            </a:custGeom>
            <a:solidFill>
              <a:srgbClr val="FAFBFF"/>
            </a:solidFill>
            <a:ln cap="rnd">
              <a:noFill/>
              <a:prstDash val="solid"/>
              <a:round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0" y="-38100"/>
              <a:ext cx="1637920" cy="2134383"/>
            </a:xfrm>
            <a:prstGeom prst="rect">
              <a:avLst/>
            </a:prstGeom>
          </p:spPr>
          <p:txBody>
            <a:bodyPr anchor="ctr" rtlCol="false" tIns="31832" lIns="31832" bIns="31832" rIns="31832"/>
            <a:lstStyle/>
            <a:p>
              <a:pPr algn="ctr" marL="0" indent="0" lvl="0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51" id="51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0250408" y="9531170"/>
            <a:ext cx="2869184" cy="717296"/>
          </a:xfrm>
          <a:prstGeom prst="rect">
            <a:avLst/>
          </a:prstGeom>
        </p:spPr>
      </p:pic>
      <p:grpSp>
        <p:nvGrpSpPr>
          <p:cNvPr name="Group 52" id="52"/>
          <p:cNvGrpSpPr/>
          <p:nvPr/>
        </p:nvGrpSpPr>
        <p:grpSpPr>
          <a:xfrm rot="0">
            <a:off x="12655579" y="8284425"/>
            <a:ext cx="364516" cy="364516"/>
            <a:chOff x="0" y="0"/>
            <a:chExt cx="812800" cy="81280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B73">
                <a:alpha val="40000"/>
              </a:srgbClr>
            </a:solidFill>
          </p:spPr>
        </p:sp>
        <p:sp>
          <p:nvSpPr>
            <p:cNvPr name="TextBox 54" id="5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1832" lIns="31832" bIns="31832" rIns="31832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5" id="55"/>
          <p:cNvGrpSpPr/>
          <p:nvPr/>
        </p:nvGrpSpPr>
        <p:grpSpPr>
          <a:xfrm rot="0">
            <a:off x="10491852" y="9128575"/>
            <a:ext cx="1067612" cy="121638"/>
            <a:chOff x="0" y="0"/>
            <a:chExt cx="200448" cy="22838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0" y="0"/>
              <a:ext cx="200448" cy="22838"/>
            </a:xfrm>
            <a:custGeom>
              <a:avLst/>
              <a:gdLst/>
              <a:ahLst/>
              <a:cxnLst/>
              <a:rect r="r" b="b" t="t" l="l"/>
              <a:pathLst>
                <a:path h="22838" w="200448">
                  <a:moveTo>
                    <a:pt x="11419" y="0"/>
                  </a:moveTo>
                  <a:lnTo>
                    <a:pt x="189029" y="0"/>
                  </a:lnTo>
                  <a:cubicBezTo>
                    <a:pt x="195336" y="0"/>
                    <a:pt x="200448" y="5112"/>
                    <a:pt x="200448" y="11419"/>
                  </a:cubicBezTo>
                  <a:lnTo>
                    <a:pt x="200448" y="11419"/>
                  </a:lnTo>
                  <a:cubicBezTo>
                    <a:pt x="200448" y="17726"/>
                    <a:pt x="195336" y="22838"/>
                    <a:pt x="189029" y="22838"/>
                  </a:cubicBezTo>
                  <a:lnTo>
                    <a:pt x="11419" y="22838"/>
                  </a:lnTo>
                  <a:cubicBezTo>
                    <a:pt x="5112" y="22838"/>
                    <a:pt x="0" y="17726"/>
                    <a:pt x="0" y="11419"/>
                  </a:cubicBezTo>
                  <a:lnTo>
                    <a:pt x="0" y="11419"/>
                  </a:lnTo>
                  <a:cubicBezTo>
                    <a:pt x="0" y="5112"/>
                    <a:pt x="5112" y="0"/>
                    <a:pt x="11419" y="0"/>
                  </a:cubicBezTo>
                  <a:close/>
                </a:path>
              </a:pathLst>
            </a:custGeom>
            <a:solidFill>
              <a:srgbClr val="E5EDF1">
                <a:alpha val="94902"/>
              </a:srgbClr>
            </a:solidFill>
          </p:spPr>
        </p:sp>
        <p:sp>
          <p:nvSpPr>
            <p:cNvPr name="TextBox 57" id="57"/>
            <p:cNvSpPr txBox="true"/>
            <p:nvPr/>
          </p:nvSpPr>
          <p:spPr>
            <a:xfrm>
              <a:off x="0" y="-47625"/>
              <a:ext cx="200448" cy="70463"/>
            </a:xfrm>
            <a:prstGeom prst="rect">
              <a:avLst/>
            </a:prstGeom>
          </p:spPr>
          <p:txBody>
            <a:bodyPr anchor="ctr" rtlCol="false" tIns="71260" lIns="71260" bIns="71260" rIns="71260"/>
            <a:lstStyle/>
            <a:p>
              <a:pPr algn="ctr">
                <a:lnSpc>
                  <a:spcPts val="3356"/>
                </a:lnSpc>
              </a:pP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14035897" y="-547842"/>
            <a:ext cx="3109396" cy="1859404"/>
            <a:chOff x="0" y="0"/>
            <a:chExt cx="1593911" cy="953152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1593912" cy="953152"/>
            </a:xfrm>
            <a:custGeom>
              <a:avLst/>
              <a:gdLst/>
              <a:ahLst/>
              <a:cxnLst/>
              <a:rect r="r" b="b" t="t" l="l"/>
              <a:pathLst>
                <a:path h="953152" w="1593912">
                  <a:moveTo>
                    <a:pt x="62246" y="0"/>
                  </a:moveTo>
                  <a:lnTo>
                    <a:pt x="1531665" y="0"/>
                  </a:lnTo>
                  <a:cubicBezTo>
                    <a:pt x="1548174" y="0"/>
                    <a:pt x="1564007" y="6558"/>
                    <a:pt x="1575680" y="18231"/>
                  </a:cubicBezTo>
                  <a:cubicBezTo>
                    <a:pt x="1587353" y="29905"/>
                    <a:pt x="1593912" y="45737"/>
                    <a:pt x="1593912" y="62246"/>
                  </a:cubicBezTo>
                  <a:lnTo>
                    <a:pt x="1593912" y="890905"/>
                  </a:lnTo>
                  <a:cubicBezTo>
                    <a:pt x="1593912" y="925283"/>
                    <a:pt x="1566043" y="953152"/>
                    <a:pt x="1531665" y="953152"/>
                  </a:cubicBezTo>
                  <a:lnTo>
                    <a:pt x="62246" y="953152"/>
                  </a:lnTo>
                  <a:cubicBezTo>
                    <a:pt x="27869" y="953152"/>
                    <a:pt x="0" y="925283"/>
                    <a:pt x="0" y="890905"/>
                  </a:cubicBezTo>
                  <a:lnTo>
                    <a:pt x="0" y="62246"/>
                  </a:lnTo>
                  <a:cubicBezTo>
                    <a:pt x="0" y="27869"/>
                    <a:pt x="27869" y="0"/>
                    <a:pt x="62246" y="0"/>
                  </a:cubicBezTo>
                  <a:close/>
                </a:path>
              </a:pathLst>
            </a:custGeom>
            <a:solidFill>
              <a:srgbClr val="FAFBFF"/>
            </a:solidFill>
            <a:ln cap="rnd">
              <a:noFill/>
              <a:prstDash val="solid"/>
              <a:round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0" y="-38100"/>
              <a:ext cx="1593911" cy="9912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16130831" y="134114"/>
            <a:ext cx="703850" cy="703850"/>
            <a:chOff x="0" y="0"/>
            <a:chExt cx="812800" cy="812800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0ADF6">
                <a:alpha val="21961"/>
              </a:srgbClr>
            </a:solidFill>
          </p:spPr>
        </p:sp>
        <p:sp>
          <p:nvSpPr>
            <p:cNvPr name="TextBox 63" id="6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25400" lIns="25400" bIns="25400" rIns="254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0">
            <a:off x="16321255" y="313772"/>
            <a:ext cx="323000" cy="344534"/>
          </a:xfrm>
          <a:custGeom>
            <a:avLst/>
            <a:gdLst/>
            <a:ahLst/>
            <a:cxnLst/>
            <a:rect r="r" b="b" t="t" l="l"/>
            <a:pathLst>
              <a:path h="344534" w="323000">
                <a:moveTo>
                  <a:pt x="0" y="0"/>
                </a:moveTo>
                <a:lnTo>
                  <a:pt x="323001" y="0"/>
                </a:lnTo>
                <a:lnTo>
                  <a:pt x="323001" y="344534"/>
                </a:lnTo>
                <a:lnTo>
                  <a:pt x="0" y="34453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12727964" y="8368071"/>
            <a:ext cx="219747" cy="197223"/>
          </a:xfrm>
          <a:custGeom>
            <a:avLst/>
            <a:gdLst/>
            <a:ahLst/>
            <a:cxnLst/>
            <a:rect r="r" b="b" t="t" l="l"/>
            <a:pathLst>
              <a:path h="197223" w="219747">
                <a:moveTo>
                  <a:pt x="0" y="0"/>
                </a:moveTo>
                <a:lnTo>
                  <a:pt x="219746" y="0"/>
                </a:lnTo>
                <a:lnTo>
                  <a:pt x="219746" y="197223"/>
                </a:lnTo>
                <a:lnTo>
                  <a:pt x="0" y="19722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6" id="66"/>
          <p:cNvSpPr/>
          <p:nvPr/>
        </p:nvSpPr>
        <p:spPr>
          <a:xfrm flipH="false" flipV="false" rot="0">
            <a:off x="14414269" y="8520357"/>
            <a:ext cx="175742" cy="175742"/>
          </a:xfrm>
          <a:custGeom>
            <a:avLst/>
            <a:gdLst/>
            <a:ahLst/>
            <a:cxnLst/>
            <a:rect r="r" b="b" t="t" l="l"/>
            <a:pathLst>
              <a:path h="175742" w="175742">
                <a:moveTo>
                  <a:pt x="0" y="0"/>
                </a:moveTo>
                <a:lnTo>
                  <a:pt x="175742" y="0"/>
                </a:lnTo>
                <a:lnTo>
                  <a:pt x="175742" y="175743"/>
                </a:lnTo>
                <a:lnTo>
                  <a:pt x="0" y="17574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alphaModFix amt="90000"/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14414269" y="8840513"/>
            <a:ext cx="175742" cy="175742"/>
          </a:xfrm>
          <a:custGeom>
            <a:avLst/>
            <a:gdLst/>
            <a:ahLst/>
            <a:cxnLst/>
            <a:rect r="r" b="b" t="t" l="l"/>
            <a:pathLst>
              <a:path h="175742" w="175742">
                <a:moveTo>
                  <a:pt x="0" y="0"/>
                </a:moveTo>
                <a:lnTo>
                  <a:pt x="175742" y="0"/>
                </a:lnTo>
                <a:lnTo>
                  <a:pt x="175742" y="175742"/>
                </a:lnTo>
                <a:lnTo>
                  <a:pt x="0" y="17574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alphaModFix amt="90000"/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14414269" y="9160668"/>
            <a:ext cx="175742" cy="175742"/>
          </a:xfrm>
          <a:custGeom>
            <a:avLst/>
            <a:gdLst/>
            <a:ahLst/>
            <a:cxnLst/>
            <a:rect r="r" b="b" t="t" l="l"/>
            <a:pathLst>
              <a:path h="175742" w="175742">
                <a:moveTo>
                  <a:pt x="0" y="0"/>
                </a:moveTo>
                <a:lnTo>
                  <a:pt x="175742" y="0"/>
                </a:lnTo>
                <a:lnTo>
                  <a:pt x="175742" y="175742"/>
                </a:lnTo>
                <a:lnTo>
                  <a:pt x="0" y="17574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alphaModFix amt="90000"/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9" id="69"/>
          <p:cNvSpPr txBox="true"/>
          <p:nvPr/>
        </p:nvSpPr>
        <p:spPr>
          <a:xfrm rot="0">
            <a:off x="11095063" y="5761849"/>
            <a:ext cx="443066" cy="200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6"/>
              </a:lnSpc>
            </a:pPr>
            <a:r>
              <a:rPr lang="en-US" sz="1197" b="true">
                <a:solidFill>
                  <a:srgbClr val="393447">
                    <a:alpha val="94902"/>
                  </a:srgbClr>
                </a:solidFill>
                <a:latin typeface="DM Sans Bold"/>
                <a:ea typeface="DM Sans Bold"/>
                <a:cs typeface="DM Sans Bold"/>
                <a:sym typeface="DM Sans Bold"/>
              </a:rPr>
              <a:t>$150K</a:t>
            </a:r>
          </a:p>
        </p:txBody>
      </p:sp>
      <p:grpSp>
        <p:nvGrpSpPr>
          <p:cNvPr name="Group 70" id="70"/>
          <p:cNvGrpSpPr/>
          <p:nvPr/>
        </p:nvGrpSpPr>
        <p:grpSpPr>
          <a:xfrm rot="0">
            <a:off x="10025195" y="4274463"/>
            <a:ext cx="3870602" cy="3313683"/>
            <a:chOff x="0" y="0"/>
            <a:chExt cx="5160802" cy="4418244"/>
          </a:xfrm>
        </p:grpSpPr>
        <p:grpSp>
          <p:nvGrpSpPr>
            <p:cNvPr name="Group 71" id="71"/>
            <p:cNvGrpSpPr/>
            <p:nvPr/>
          </p:nvGrpSpPr>
          <p:grpSpPr>
            <a:xfrm rot="0">
              <a:off x="0" y="0"/>
              <a:ext cx="4042350" cy="4418244"/>
              <a:chOff x="0" y="0"/>
              <a:chExt cx="1949482" cy="2130762"/>
            </a:xfrm>
          </p:grpSpPr>
          <p:sp>
            <p:nvSpPr>
              <p:cNvPr name="Freeform 72" id="72"/>
              <p:cNvSpPr/>
              <p:nvPr/>
            </p:nvSpPr>
            <p:spPr>
              <a:xfrm flipH="false" flipV="false" rot="0">
                <a:off x="0" y="0"/>
                <a:ext cx="1949482" cy="2130762"/>
              </a:xfrm>
              <a:custGeom>
                <a:avLst/>
                <a:gdLst/>
                <a:ahLst/>
                <a:cxnLst/>
                <a:rect r="r" b="b" t="t" l="l"/>
                <a:pathLst>
                  <a:path h="2130762" w="1949482">
                    <a:moveTo>
                      <a:pt x="45878" y="0"/>
                    </a:moveTo>
                    <a:lnTo>
                      <a:pt x="1903604" y="0"/>
                    </a:lnTo>
                    <a:cubicBezTo>
                      <a:pt x="1928942" y="0"/>
                      <a:pt x="1949482" y="20540"/>
                      <a:pt x="1949482" y="45878"/>
                    </a:cubicBezTo>
                    <a:lnTo>
                      <a:pt x="1949482" y="2084884"/>
                    </a:lnTo>
                    <a:cubicBezTo>
                      <a:pt x="1949482" y="2110222"/>
                      <a:pt x="1928942" y="2130762"/>
                      <a:pt x="1903604" y="2130762"/>
                    </a:cubicBezTo>
                    <a:lnTo>
                      <a:pt x="45878" y="2130762"/>
                    </a:lnTo>
                    <a:cubicBezTo>
                      <a:pt x="20540" y="2130762"/>
                      <a:pt x="0" y="2110222"/>
                      <a:pt x="0" y="2084884"/>
                    </a:cubicBezTo>
                    <a:lnTo>
                      <a:pt x="0" y="45878"/>
                    </a:lnTo>
                    <a:cubicBezTo>
                      <a:pt x="0" y="20540"/>
                      <a:pt x="20540" y="0"/>
                      <a:pt x="45878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73" id="73"/>
              <p:cNvSpPr txBox="true"/>
              <p:nvPr/>
            </p:nvSpPr>
            <p:spPr>
              <a:xfrm>
                <a:off x="0" y="-38100"/>
                <a:ext cx="1949482" cy="216886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  <a:spcBef>
                    <a:spcPct val="0"/>
                  </a:spcBef>
                </a:pPr>
              </a:p>
            </p:txBody>
          </p:sp>
        </p:grpSp>
        <p:pic>
          <p:nvPicPr>
            <p:cNvPr name="Picture 74" id="74"/>
            <p:cNvPicPr>
              <a:picLocks noChangeAspect="true"/>
            </p:cNvPicPr>
            <p:nvPr/>
          </p:nvPicPr>
          <p:blipFill>
            <a:blip r:embed="rId17"/>
            <a:stretch>
              <a:fillRect/>
            </a:stretch>
          </p:blipFill>
          <p:spPr>
            <a:xfrm rot="0">
              <a:off x="-193470" y="135948"/>
              <a:ext cx="4620895" cy="4161033"/>
            </a:xfrm>
            <a:prstGeom prst="rect">
              <a:avLst/>
            </a:prstGeom>
          </p:spPr>
        </p:pic>
        <p:sp>
          <p:nvSpPr>
            <p:cNvPr name="TextBox 75" id="75"/>
            <p:cNvSpPr txBox="true"/>
            <p:nvPr/>
          </p:nvSpPr>
          <p:spPr>
            <a:xfrm rot="0">
              <a:off x="637208" y="61038"/>
              <a:ext cx="4523594" cy="24808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581"/>
                </a:lnSpc>
              </a:pPr>
              <a:r>
                <a:rPr lang="en-US" sz="1129">
                  <a:solidFill>
                    <a:srgbClr val="393447"/>
                  </a:solidFill>
                  <a:latin typeface="DM Sans"/>
                  <a:ea typeface="DM Sans"/>
                  <a:cs typeface="DM Sans"/>
                  <a:sym typeface="DM Sans"/>
                </a:rPr>
                <a:t>JUMLAH PENGGUNA SIBARTIS</a:t>
              </a:r>
            </a:p>
          </p:txBody>
        </p:sp>
      </p:grpSp>
      <p:grpSp>
        <p:nvGrpSpPr>
          <p:cNvPr name="Group 76" id="76"/>
          <p:cNvGrpSpPr/>
          <p:nvPr/>
        </p:nvGrpSpPr>
        <p:grpSpPr>
          <a:xfrm rot="0">
            <a:off x="203979" y="134114"/>
            <a:ext cx="8086341" cy="2138120"/>
            <a:chOff x="0" y="0"/>
            <a:chExt cx="10781788" cy="2850827"/>
          </a:xfrm>
        </p:grpSpPr>
        <p:sp>
          <p:nvSpPr>
            <p:cNvPr name="Freeform 77" id="77"/>
            <p:cNvSpPr/>
            <p:nvPr/>
          </p:nvSpPr>
          <p:spPr>
            <a:xfrm flipH="false" flipV="false" rot="0">
              <a:off x="0" y="30565"/>
              <a:ext cx="1824944" cy="2820262"/>
            </a:xfrm>
            <a:custGeom>
              <a:avLst/>
              <a:gdLst/>
              <a:ahLst/>
              <a:cxnLst/>
              <a:rect r="r" b="b" t="t" l="l"/>
              <a:pathLst>
                <a:path h="2820262" w="1824944">
                  <a:moveTo>
                    <a:pt x="0" y="0"/>
                  </a:moveTo>
                  <a:lnTo>
                    <a:pt x="1824944" y="0"/>
                  </a:lnTo>
                  <a:lnTo>
                    <a:pt x="1824944" y="2820262"/>
                  </a:lnTo>
                  <a:lnTo>
                    <a:pt x="0" y="28202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 l="0" t="0" r="0" b="0"/>
              </a:stretch>
            </a:blipFill>
          </p:spPr>
        </p:sp>
        <p:sp>
          <p:nvSpPr>
            <p:cNvPr name="Freeform 78" id="78"/>
            <p:cNvSpPr/>
            <p:nvPr/>
          </p:nvSpPr>
          <p:spPr>
            <a:xfrm flipH="false" flipV="false" rot="0">
              <a:off x="1992509" y="0"/>
              <a:ext cx="3042907" cy="2747281"/>
            </a:xfrm>
            <a:custGeom>
              <a:avLst/>
              <a:gdLst/>
              <a:ahLst/>
              <a:cxnLst/>
              <a:rect r="r" b="b" t="t" l="l"/>
              <a:pathLst>
                <a:path h="2747281" w="3042907">
                  <a:moveTo>
                    <a:pt x="0" y="0"/>
                  </a:moveTo>
                  <a:lnTo>
                    <a:pt x="3042907" y="0"/>
                  </a:lnTo>
                  <a:lnTo>
                    <a:pt x="3042907" y="2747281"/>
                  </a:lnTo>
                  <a:lnTo>
                    <a:pt x="0" y="27472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/>
              <a:stretch>
                <a:fillRect l="0" t="0" r="0" b="0"/>
              </a:stretch>
            </a:blipFill>
          </p:spPr>
        </p:sp>
        <p:sp>
          <p:nvSpPr>
            <p:cNvPr name="Freeform 79" id="79"/>
            <p:cNvSpPr/>
            <p:nvPr/>
          </p:nvSpPr>
          <p:spPr>
            <a:xfrm flipH="false" flipV="false" rot="0">
              <a:off x="5200516" y="377928"/>
              <a:ext cx="5581273" cy="2125535"/>
            </a:xfrm>
            <a:custGeom>
              <a:avLst/>
              <a:gdLst/>
              <a:ahLst/>
              <a:cxnLst/>
              <a:rect r="r" b="b" t="t" l="l"/>
              <a:pathLst>
                <a:path h="2125535" w="5581273">
                  <a:moveTo>
                    <a:pt x="0" y="0"/>
                  </a:moveTo>
                  <a:lnTo>
                    <a:pt x="5581272" y="0"/>
                  </a:lnTo>
                  <a:lnTo>
                    <a:pt x="5581272" y="2125535"/>
                  </a:lnTo>
                  <a:lnTo>
                    <a:pt x="0" y="21255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 l="0" t="0" r="0" b="0"/>
              </a:stretch>
            </a:blipFill>
          </p:spPr>
        </p:sp>
      </p:grpSp>
      <p:sp>
        <p:nvSpPr>
          <p:cNvPr name="TextBox 80" id="80"/>
          <p:cNvSpPr txBox="true"/>
          <p:nvPr/>
        </p:nvSpPr>
        <p:spPr>
          <a:xfrm rot="0">
            <a:off x="16420743" y="8491782"/>
            <a:ext cx="321456" cy="200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6"/>
              </a:lnSpc>
            </a:pPr>
            <a:r>
              <a:rPr lang="en-US" sz="1197" b="true">
                <a:solidFill>
                  <a:srgbClr val="393447"/>
                </a:solidFill>
                <a:latin typeface="DM Sans Bold"/>
                <a:ea typeface="DM Sans Bold"/>
                <a:cs typeface="DM Sans Bold"/>
                <a:sym typeface="DM Sans Bold"/>
              </a:rPr>
              <a:t>55%</a:t>
            </a:r>
          </a:p>
        </p:txBody>
      </p:sp>
      <p:sp>
        <p:nvSpPr>
          <p:cNvPr name="TextBox 81" id="81"/>
          <p:cNvSpPr txBox="true"/>
          <p:nvPr/>
        </p:nvSpPr>
        <p:spPr>
          <a:xfrm rot="0">
            <a:off x="16424823" y="8813612"/>
            <a:ext cx="321456" cy="200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6"/>
              </a:lnSpc>
            </a:pPr>
            <a:r>
              <a:rPr lang="en-US" sz="1197" b="true">
                <a:solidFill>
                  <a:srgbClr val="393447"/>
                </a:solidFill>
                <a:latin typeface="DM Sans Bold"/>
                <a:ea typeface="DM Sans Bold"/>
                <a:cs typeface="DM Sans Bold"/>
                <a:sym typeface="DM Sans Bold"/>
              </a:rPr>
              <a:t>55%</a:t>
            </a:r>
          </a:p>
        </p:txBody>
      </p:sp>
      <p:sp>
        <p:nvSpPr>
          <p:cNvPr name="TextBox 82" id="82"/>
          <p:cNvSpPr txBox="true"/>
          <p:nvPr/>
        </p:nvSpPr>
        <p:spPr>
          <a:xfrm rot="0">
            <a:off x="16428903" y="9135441"/>
            <a:ext cx="321456" cy="200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6"/>
              </a:lnSpc>
            </a:pPr>
            <a:r>
              <a:rPr lang="en-US" sz="1197" b="true">
                <a:solidFill>
                  <a:srgbClr val="393447"/>
                </a:solidFill>
                <a:latin typeface="DM Sans Bold"/>
                <a:ea typeface="DM Sans Bold"/>
                <a:cs typeface="DM Sans Bold"/>
                <a:sym typeface="DM Sans Bold"/>
              </a:rPr>
              <a:t>55%</a:t>
            </a:r>
          </a:p>
        </p:txBody>
      </p:sp>
      <p:sp>
        <p:nvSpPr>
          <p:cNvPr name="TextBox 83" id="83"/>
          <p:cNvSpPr txBox="true"/>
          <p:nvPr/>
        </p:nvSpPr>
        <p:spPr>
          <a:xfrm rot="0">
            <a:off x="15310329" y="3367531"/>
            <a:ext cx="560532" cy="382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5"/>
              </a:lnSpc>
            </a:pPr>
            <a:r>
              <a:rPr lang="en-US" sz="2246" b="true">
                <a:solidFill>
                  <a:srgbClr val="322C23">
                    <a:alpha val="94902"/>
                  </a:srgbClr>
                </a:solidFill>
                <a:latin typeface="DM Sans Bold"/>
                <a:ea typeface="DM Sans Bold"/>
                <a:cs typeface="DM Sans Bold"/>
                <a:sym typeface="DM Sans Bold"/>
              </a:rPr>
              <a:t>72%</a:t>
            </a:r>
          </a:p>
        </p:txBody>
      </p:sp>
      <p:sp>
        <p:nvSpPr>
          <p:cNvPr name="TextBox 84" id="84"/>
          <p:cNvSpPr txBox="true"/>
          <p:nvPr/>
        </p:nvSpPr>
        <p:spPr>
          <a:xfrm rot="0">
            <a:off x="15351336" y="4449794"/>
            <a:ext cx="478519" cy="200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6"/>
              </a:lnSpc>
            </a:pPr>
            <a:r>
              <a:rPr lang="en-US" sz="1197" b="true">
                <a:solidFill>
                  <a:srgbClr val="FFFFFF">
                    <a:alpha val="94902"/>
                  </a:srgbClr>
                </a:solidFill>
                <a:latin typeface="DM Sans Bold"/>
                <a:ea typeface="DM Sans Bold"/>
                <a:cs typeface="DM Sans Bold"/>
                <a:sym typeface="DM Sans Bold"/>
              </a:rPr>
              <a:t>Invalid</a:t>
            </a:r>
          </a:p>
        </p:txBody>
      </p:sp>
      <p:sp>
        <p:nvSpPr>
          <p:cNvPr name="TextBox 85" id="85"/>
          <p:cNvSpPr txBox="true"/>
          <p:nvPr/>
        </p:nvSpPr>
        <p:spPr>
          <a:xfrm rot="0">
            <a:off x="681286" y="3424681"/>
            <a:ext cx="6598510" cy="1571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94"/>
              </a:lnSpc>
            </a:pPr>
            <a:r>
              <a:rPr lang="en-US" sz="10411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SIBARTIS</a:t>
            </a:r>
          </a:p>
        </p:txBody>
      </p:sp>
      <p:sp>
        <p:nvSpPr>
          <p:cNvPr name="TextBox 86" id="86"/>
          <p:cNvSpPr txBox="true"/>
          <p:nvPr/>
        </p:nvSpPr>
        <p:spPr>
          <a:xfrm rot="0">
            <a:off x="10489507" y="9313709"/>
            <a:ext cx="1200908" cy="3147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04"/>
              </a:lnSpc>
            </a:pPr>
            <a:r>
              <a:rPr lang="en-US" sz="1860" b="true">
                <a:solidFill>
                  <a:srgbClr val="4C68DF"/>
                </a:solidFill>
                <a:latin typeface="DM Sans Bold"/>
                <a:ea typeface="DM Sans Bold"/>
                <a:cs typeface="DM Sans Bold"/>
                <a:sym typeface="DM Sans Bold"/>
              </a:rPr>
              <a:t>&gt;65%</a:t>
            </a:r>
          </a:p>
        </p:txBody>
      </p:sp>
      <p:sp>
        <p:nvSpPr>
          <p:cNvPr name="TextBox 87" id="87"/>
          <p:cNvSpPr txBox="true"/>
          <p:nvPr/>
        </p:nvSpPr>
        <p:spPr>
          <a:xfrm rot="0">
            <a:off x="729983" y="4996306"/>
            <a:ext cx="9295212" cy="1143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0"/>
              </a:lnSpc>
            </a:pPr>
            <a:r>
              <a:rPr lang="en-US" sz="38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(RSUD Sidoarjo Barat Antar Obat Gratis)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699437" y="2323424"/>
            <a:ext cx="11559863" cy="6773862"/>
            <a:chOff x="0" y="0"/>
            <a:chExt cx="3815599" cy="22358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15599" cy="2235870"/>
            </a:xfrm>
            <a:custGeom>
              <a:avLst/>
              <a:gdLst/>
              <a:ahLst/>
              <a:cxnLst/>
              <a:rect r="r" b="b" t="t" l="l"/>
              <a:pathLst>
                <a:path h="2235870" w="3815599">
                  <a:moveTo>
                    <a:pt x="23440" y="0"/>
                  </a:moveTo>
                  <a:lnTo>
                    <a:pt x="3792159" y="0"/>
                  </a:lnTo>
                  <a:cubicBezTo>
                    <a:pt x="3805105" y="0"/>
                    <a:pt x="3815599" y="10495"/>
                    <a:pt x="3815599" y="23440"/>
                  </a:cubicBezTo>
                  <a:lnTo>
                    <a:pt x="3815599" y="2212429"/>
                  </a:lnTo>
                  <a:cubicBezTo>
                    <a:pt x="3815599" y="2218646"/>
                    <a:pt x="3813130" y="2224608"/>
                    <a:pt x="3808734" y="2229004"/>
                  </a:cubicBezTo>
                  <a:cubicBezTo>
                    <a:pt x="3804338" y="2233400"/>
                    <a:pt x="3798376" y="2235870"/>
                    <a:pt x="3792159" y="2235870"/>
                  </a:cubicBezTo>
                  <a:lnTo>
                    <a:pt x="23440" y="2235870"/>
                  </a:lnTo>
                  <a:cubicBezTo>
                    <a:pt x="10495" y="2235870"/>
                    <a:pt x="0" y="2225375"/>
                    <a:pt x="0" y="2212429"/>
                  </a:cubicBezTo>
                  <a:lnTo>
                    <a:pt x="0" y="23440"/>
                  </a:lnTo>
                  <a:cubicBezTo>
                    <a:pt x="0" y="10495"/>
                    <a:pt x="10495" y="0"/>
                    <a:pt x="2344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815599" cy="22739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58650" y="7096330"/>
            <a:ext cx="4306187" cy="2459910"/>
          </a:xfrm>
          <a:custGeom>
            <a:avLst/>
            <a:gdLst/>
            <a:ahLst/>
            <a:cxnLst/>
            <a:rect r="r" b="b" t="t" l="l"/>
            <a:pathLst>
              <a:path h="2459910" w="4306187">
                <a:moveTo>
                  <a:pt x="0" y="0"/>
                </a:moveTo>
                <a:lnTo>
                  <a:pt x="4306188" y="0"/>
                </a:lnTo>
                <a:lnTo>
                  <a:pt x="4306188" y="2459910"/>
                </a:lnTo>
                <a:lnTo>
                  <a:pt x="0" y="24599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6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7" id="7"/>
          <p:cNvGrpSpPr/>
          <p:nvPr/>
        </p:nvGrpSpPr>
        <p:grpSpPr>
          <a:xfrm rot="0">
            <a:off x="1028700" y="7057163"/>
            <a:ext cx="4336138" cy="2040124"/>
            <a:chOff x="0" y="0"/>
            <a:chExt cx="1593911" cy="74992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93912" cy="749925"/>
            </a:xfrm>
            <a:custGeom>
              <a:avLst/>
              <a:gdLst/>
              <a:ahLst/>
              <a:cxnLst/>
              <a:rect r="r" b="b" t="t" l="l"/>
              <a:pathLst>
                <a:path h="749925" w="1593912">
                  <a:moveTo>
                    <a:pt x="62490" y="0"/>
                  </a:moveTo>
                  <a:lnTo>
                    <a:pt x="1531421" y="0"/>
                  </a:lnTo>
                  <a:cubicBezTo>
                    <a:pt x="1547995" y="0"/>
                    <a:pt x="1563889" y="6584"/>
                    <a:pt x="1575608" y="18303"/>
                  </a:cubicBezTo>
                  <a:cubicBezTo>
                    <a:pt x="1587328" y="30022"/>
                    <a:pt x="1593912" y="45917"/>
                    <a:pt x="1593912" y="62490"/>
                  </a:cubicBezTo>
                  <a:lnTo>
                    <a:pt x="1593912" y="687434"/>
                  </a:lnTo>
                  <a:cubicBezTo>
                    <a:pt x="1593912" y="721947"/>
                    <a:pt x="1565934" y="749925"/>
                    <a:pt x="1531421" y="749925"/>
                  </a:cubicBezTo>
                  <a:lnTo>
                    <a:pt x="62490" y="749925"/>
                  </a:lnTo>
                  <a:cubicBezTo>
                    <a:pt x="45917" y="749925"/>
                    <a:pt x="30022" y="743341"/>
                    <a:pt x="18303" y="731622"/>
                  </a:cubicBezTo>
                  <a:cubicBezTo>
                    <a:pt x="6584" y="719902"/>
                    <a:pt x="0" y="704008"/>
                    <a:pt x="0" y="687434"/>
                  </a:cubicBezTo>
                  <a:lnTo>
                    <a:pt x="0" y="62490"/>
                  </a:lnTo>
                  <a:cubicBezTo>
                    <a:pt x="0" y="27978"/>
                    <a:pt x="27978" y="0"/>
                    <a:pt x="62490" y="0"/>
                  </a:cubicBezTo>
                  <a:close/>
                </a:path>
              </a:pathLst>
            </a:custGeom>
            <a:solidFill>
              <a:srgbClr val="FA4B73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93911" cy="78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553783" y="7395262"/>
            <a:ext cx="502691" cy="50269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058650" y="4740738"/>
            <a:ext cx="4276237" cy="2442800"/>
          </a:xfrm>
          <a:custGeom>
            <a:avLst/>
            <a:gdLst/>
            <a:ahLst/>
            <a:cxnLst/>
            <a:rect r="r" b="b" t="t" l="l"/>
            <a:pathLst>
              <a:path h="2442800" w="4276237">
                <a:moveTo>
                  <a:pt x="0" y="0"/>
                </a:moveTo>
                <a:lnTo>
                  <a:pt x="4276237" y="0"/>
                </a:lnTo>
                <a:lnTo>
                  <a:pt x="4276237" y="2442800"/>
                </a:lnTo>
                <a:lnTo>
                  <a:pt x="0" y="2442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6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14" id="14"/>
          <p:cNvGrpSpPr/>
          <p:nvPr/>
        </p:nvGrpSpPr>
        <p:grpSpPr>
          <a:xfrm rot="0">
            <a:off x="1028700" y="4688389"/>
            <a:ext cx="4336138" cy="2040124"/>
            <a:chOff x="0" y="0"/>
            <a:chExt cx="1593911" cy="74992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93912" cy="749925"/>
            </a:xfrm>
            <a:custGeom>
              <a:avLst/>
              <a:gdLst/>
              <a:ahLst/>
              <a:cxnLst/>
              <a:rect r="r" b="b" t="t" l="l"/>
              <a:pathLst>
                <a:path h="749925" w="1593912">
                  <a:moveTo>
                    <a:pt x="62490" y="0"/>
                  </a:moveTo>
                  <a:lnTo>
                    <a:pt x="1531421" y="0"/>
                  </a:lnTo>
                  <a:cubicBezTo>
                    <a:pt x="1547995" y="0"/>
                    <a:pt x="1563889" y="6584"/>
                    <a:pt x="1575608" y="18303"/>
                  </a:cubicBezTo>
                  <a:cubicBezTo>
                    <a:pt x="1587328" y="30022"/>
                    <a:pt x="1593912" y="45917"/>
                    <a:pt x="1593912" y="62490"/>
                  </a:cubicBezTo>
                  <a:lnTo>
                    <a:pt x="1593912" y="687434"/>
                  </a:lnTo>
                  <a:cubicBezTo>
                    <a:pt x="1593912" y="721947"/>
                    <a:pt x="1565934" y="749925"/>
                    <a:pt x="1531421" y="749925"/>
                  </a:cubicBezTo>
                  <a:lnTo>
                    <a:pt x="62490" y="749925"/>
                  </a:lnTo>
                  <a:cubicBezTo>
                    <a:pt x="45917" y="749925"/>
                    <a:pt x="30022" y="743341"/>
                    <a:pt x="18303" y="731622"/>
                  </a:cubicBezTo>
                  <a:cubicBezTo>
                    <a:pt x="6584" y="719902"/>
                    <a:pt x="0" y="704008"/>
                    <a:pt x="0" y="687434"/>
                  </a:cubicBezTo>
                  <a:lnTo>
                    <a:pt x="0" y="62490"/>
                  </a:lnTo>
                  <a:cubicBezTo>
                    <a:pt x="0" y="27978"/>
                    <a:pt x="27978" y="0"/>
                    <a:pt x="62490" y="0"/>
                  </a:cubicBezTo>
                  <a:close/>
                </a:path>
              </a:pathLst>
            </a:custGeom>
            <a:solidFill>
              <a:srgbClr val="FCBD27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593911" cy="78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553783" y="5017947"/>
            <a:ext cx="502691" cy="502691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028700" y="2345026"/>
            <a:ext cx="4335526" cy="2476669"/>
          </a:xfrm>
          <a:custGeom>
            <a:avLst/>
            <a:gdLst/>
            <a:ahLst/>
            <a:cxnLst/>
            <a:rect r="r" b="b" t="t" l="l"/>
            <a:pathLst>
              <a:path h="2476669" w="4335526">
                <a:moveTo>
                  <a:pt x="0" y="0"/>
                </a:moveTo>
                <a:lnTo>
                  <a:pt x="4335526" y="0"/>
                </a:lnTo>
                <a:lnTo>
                  <a:pt x="4335526" y="2476669"/>
                </a:lnTo>
                <a:lnTo>
                  <a:pt x="0" y="24766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6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21" id="21"/>
          <p:cNvGrpSpPr/>
          <p:nvPr/>
        </p:nvGrpSpPr>
        <p:grpSpPr>
          <a:xfrm rot="0">
            <a:off x="1028700" y="2319614"/>
            <a:ext cx="4336138" cy="2040124"/>
            <a:chOff x="0" y="0"/>
            <a:chExt cx="1593911" cy="749925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593912" cy="749925"/>
            </a:xfrm>
            <a:custGeom>
              <a:avLst/>
              <a:gdLst/>
              <a:ahLst/>
              <a:cxnLst/>
              <a:rect r="r" b="b" t="t" l="l"/>
              <a:pathLst>
                <a:path h="749925" w="1593912">
                  <a:moveTo>
                    <a:pt x="62490" y="0"/>
                  </a:moveTo>
                  <a:lnTo>
                    <a:pt x="1531421" y="0"/>
                  </a:lnTo>
                  <a:cubicBezTo>
                    <a:pt x="1547995" y="0"/>
                    <a:pt x="1563889" y="6584"/>
                    <a:pt x="1575608" y="18303"/>
                  </a:cubicBezTo>
                  <a:cubicBezTo>
                    <a:pt x="1587328" y="30022"/>
                    <a:pt x="1593912" y="45917"/>
                    <a:pt x="1593912" y="62490"/>
                  </a:cubicBezTo>
                  <a:lnTo>
                    <a:pt x="1593912" y="687434"/>
                  </a:lnTo>
                  <a:cubicBezTo>
                    <a:pt x="1593912" y="721947"/>
                    <a:pt x="1565934" y="749925"/>
                    <a:pt x="1531421" y="749925"/>
                  </a:cubicBezTo>
                  <a:lnTo>
                    <a:pt x="62490" y="749925"/>
                  </a:lnTo>
                  <a:cubicBezTo>
                    <a:pt x="45917" y="749925"/>
                    <a:pt x="30022" y="743341"/>
                    <a:pt x="18303" y="731622"/>
                  </a:cubicBezTo>
                  <a:cubicBezTo>
                    <a:pt x="6584" y="719902"/>
                    <a:pt x="0" y="704008"/>
                    <a:pt x="0" y="687434"/>
                  </a:cubicBezTo>
                  <a:lnTo>
                    <a:pt x="0" y="62490"/>
                  </a:lnTo>
                  <a:cubicBezTo>
                    <a:pt x="0" y="27978"/>
                    <a:pt x="27978" y="0"/>
                    <a:pt x="62490" y="0"/>
                  </a:cubicBezTo>
                  <a:close/>
                </a:path>
              </a:pathLst>
            </a:custGeom>
            <a:solidFill>
              <a:srgbClr val="4C68D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1593911" cy="78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553783" y="2649173"/>
            <a:ext cx="502691" cy="502691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pic>
        <p:nvPicPr>
          <p:cNvPr name="Picture 27" id="2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167896" y="2657807"/>
            <a:ext cx="12440796" cy="6976256"/>
          </a:xfrm>
          <a:prstGeom prst="rect">
            <a:avLst/>
          </a:prstGeom>
        </p:spPr>
      </p:pic>
      <p:sp>
        <p:nvSpPr>
          <p:cNvPr name="Freeform 28" id="28"/>
          <p:cNvSpPr/>
          <p:nvPr/>
        </p:nvSpPr>
        <p:spPr>
          <a:xfrm flipH="false" flipV="false" rot="0">
            <a:off x="1664049" y="2759438"/>
            <a:ext cx="282160" cy="282160"/>
          </a:xfrm>
          <a:custGeom>
            <a:avLst/>
            <a:gdLst/>
            <a:ahLst/>
            <a:cxnLst/>
            <a:rect r="r" b="b" t="t" l="l"/>
            <a:pathLst>
              <a:path h="282160" w="282160">
                <a:moveTo>
                  <a:pt x="0" y="0"/>
                </a:moveTo>
                <a:lnTo>
                  <a:pt x="282160" y="0"/>
                </a:lnTo>
                <a:lnTo>
                  <a:pt x="282160" y="282161"/>
                </a:lnTo>
                <a:lnTo>
                  <a:pt x="0" y="2821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682256" y="7504352"/>
            <a:ext cx="245746" cy="284511"/>
          </a:xfrm>
          <a:custGeom>
            <a:avLst/>
            <a:gdLst/>
            <a:ahLst/>
            <a:cxnLst/>
            <a:rect r="r" b="b" t="t" l="l"/>
            <a:pathLst>
              <a:path h="284511" w="245746">
                <a:moveTo>
                  <a:pt x="0" y="0"/>
                </a:moveTo>
                <a:lnTo>
                  <a:pt x="245746" y="0"/>
                </a:lnTo>
                <a:lnTo>
                  <a:pt x="245746" y="284511"/>
                </a:lnTo>
                <a:lnTo>
                  <a:pt x="0" y="2845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664049" y="5128213"/>
            <a:ext cx="282160" cy="282160"/>
          </a:xfrm>
          <a:custGeom>
            <a:avLst/>
            <a:gdLst/>
            <a:ahLst/>
            <a:cxnLst/>
            <a:rect r="r" b="b" t="t" l="l"/>
            <a:pathLst>
              <a:path h="282160" w="282160">
                <a:moveTo>
                  <a:pt x="0" y="0"/>
                </a:moveTo>
                <a:lnTo>
                  <a:pt x="282160" y="0"/>
                </a:lnTo>
                <a:lnTo>
                  <a:pt x="282160" y="282160"/>
                </a:lnTo>
                <a:lnTo>
                  <a:pt x="0" y="2821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5400000">
            <a:off x="15967358" y="-2343085"/>
            <a:ext cx="1049274" cy="4114800"/>
          </a:xfrm>
          <a:custGeom>
            <a:avLst/>
            <a:gdLst/>
            <a:ahLst/>
            <a:cxnLst/>
            <a:rect r="r" b="b" t="t" l="l"/>
            <a:pathLst>
              <a:path h="4114800" w="1049274">
                <a:moveTo>
                  <a:pt x="0" y="0"/>
                </a:moveTo>
                <a:lnTo>
                  <a:pt x="1049274" y="0"/>
                </a:lnTo>
                <a:lnTo>
                  <a:pt x="10492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2" id="32"/>
          <p:cNvSpPr txBox="true"/>
          <p:nvPr/>
        </p:nvSpPr>
        <p:spPr>
          <a:xfrm rot="0">
            <a:off x="2217774" y="2702098"/>
            <a:ext cx="26835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TAHUN 2024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543404" y="3260891"/>
            <a:ext cx="1720938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34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2217774" y="5070872"/>
            <a:ext cx="26835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TAHUN 2025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543404" y="5629666"/>
            <a:ext cx="1720938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13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2217774" y="7439646"/>
            <a:ext cx="26835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TAHUN 2026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543404" y="7998440"/>
            <a:ext cx="1720938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3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6255453" y="2756635"/>
            <a:ext cx="660935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393447"/>
                </a:solidFill>
                <a:latin typeface="DM Sans"/>
                <a:ea typeface="DM Sans"/>
                <a:cs typeface="DM Sans"/>
                <a:sym typeface="DM Sans"/>
              </a:rPr>
              <a:t>JUMLAH KOMPLAIN RAWAT JALAN VS TAHUN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4190476" y="1195664"/>
            <a:ext cx="9295212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0"/>
              </a:lnSpc>
            </a:pPr>
            <a:r>
              <a:rPr lang="en-US" sz="38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JUMLAH KOMPLAIN  RAWAT JALAN</a:t>
            </a:r>
          </a:p>
        </p:txBody>
      </p:sp>
      <p:grpSp>
        <p:nvGrpSpPr>
          <p:cNvPr name="Group 40" id="40"/>
          <p:cNvGrpSpPr/>
          <p:nvPr/>
        </p:nvGrpSpPr>
        <p:grpSpPr>
          <a:xfrm rot="0">
            <a:off x="209752" y="238952"/>
            <a:ext cx="3980725" cy="1052548"/>
            <a:chOff x="0" y="0"/>
            <a:chExt cx="5307633" cy="1403398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15046"/>
              <a:ext cx="898379" cy="1388352"/>
            </a:xfrm>
            <a:custGeom>
              <a:avLst/>
              <a:gdLst/>
              <a:ahLst/>
              <a:cxnLst/>
              <a:rect r="r" b="b" t="t" l="l"/>
              <a:pathLst>
                <a:path h="1388352" w="898379">
                  <a:moveTo>
                    <a:pt x="0" y="0"/>
                  </a:moveTo>
                  <a:lnTo>
                    <a:pt x="898379" y="0"/>
                  </a:lnTo>
                  <a:lnTo>
                    <a:pt x="898379" y="1388352"/>
                  </a:lnTo>
                  <a:lnTo>
                    <a:pt x="0" y="1388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0" t="0" r="0" b="0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false" flipV="false" rot="0">
              <a:off x="980867" y="0"/>
              <a:ext cx="1497955" cy="1352425"/>
            </a:xfrm>
            <a:custGeom>
              <a:avLst/>
              <a:gdLst/>
              <a:ahLst/>
              <a:cxnLst/>
              <a:rect r="r" b="b" t="t" l="l"/>
              <a:pathLst>
                <a:path h="1352425" w="1497955">
                  <a:moveTo>
                    <a:pt x="0" y="0"/>
                  </a:moveTo>
                  <a:lnTo>
                    <a:pt x="1497955" y="0"/>
                  </a:lnTo>
                  <a:lnTo>
                    <a:pt x="1497955" y="1352425"/>
                  </a:lnTo>
                  <a:lnTo>
                    <a:pt x="0" y="1352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 l="0" t="0" r="0" b="0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0">
              <a:off x="2560097" y="15046"/>
              <a:ext cx="2747535" cy="1046353"/>
            </a:xfrm>
            <a:custGeom>
              <a:avLst/>
              <a:gdLst/>
              <a:ahLst/>
              <a:cxnLst/>
              <a:rect r="r" b="b" t="t" l="l"/>
              <a:pathLst>
                <a:path h="1046353" w="2747535">
                  <a:moveTo>
                    <a:pt x="0" y="0"/>
                  </a:moveTo>
                  <a:lnTo>
                    <a:pt x="2747536" y="0"/>
                  </a:lnTo>
                  <a:lnTo>
                    <a:pt x="2747536" y="1046354"/>
                  </a:lnTo>
                  <a:lnTo>
                    <a:pt x="0" y="104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699437" y="2323424"/>
            <a:ext cx="11559863" cy="6773862"/>
            <a:chOff x="0" y="0"/>
            <a:chExt cx="3815599" cy="22358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15599" cy="2235870"/>
            </a:xfrm>
            <a:custGeom>
              <a:avLst/>
              <a:gdLst/>
              <a:ahLst/>
              <a:cxnLst/>
              <a:rect r="r" b="b" t="t" l="l"/>
              <a:pathLst>
                <a:path h="2235870" w="3815599">
                  <a:moveTo>
                    <a:pt x="23440" y="0"/>
                  </a:moveTo>
                  <a:lnTo>
                    <a:pt x="3792159" y="0"/>
                  </a:lnTo>
                  <a:cubicBezTo>
                    <a:pt x="3805105" y="0"/>
                    <a:pt x="3815599" y="10495"/>
                    <a:pt x="3815599" y="23440"/>
                  </a:cubicBezTo>
                  <a:lnTo>
                    <a:pt x="3815599" y="2212429"/>
                  </a:lnTo>
                  <a:cubicBezTo>
                    <a:pt x="3815599" y="2218646"/>
                    <a:pt x="3813130" y="2224608"/>
                    <a:pt x="3808734" y="2229004"/>
                  </a:cubicBezTo>
                  <a:cubicBezTo>
                    <a:pt x="3804338" y="2233400"/>
                    <a:pt x="3798376" y="2235870"/>
                    <a:pt x="3792159" y="2235870"/>
                  </a:cubicBezTo>
                  <a:lnTo>
                    <a:pt x="23440" y="2235870"/>
                  </a:lnTo>
                  <a:cubicBezTo>
                    <a:pt x="10495" y="2235870"/>
                    <a:pt x="0" y="2225375"/>
                    <a:pt x="0" y="2212429"/>
                  </a:cubicBezTo>
                  <a:lnTo>
                    <a:pt x="0" y="23440"/>
                  </a:lnTo>
                  <a:cubicBezTo>
                    <a:pt x="0" y="10495"/>
                    <a:pt x="10495" y="0"/>
                    <a:pt x="2344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815599" cy="22739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156094" y="2656734"/>
            <a:ext cx="12453671" cy="6978402"/>
          </a:xfrm>
          <a:prstGeom prst="rect">
            <a:avLst/>
          </a:prstGeom>
        </p:spPr>
      </p:pic>
      <p:sp>
        <p:nvSpPr>
          <p:cNvPr name="Freeform 7" id="7"/>
          <p:cNvSpPr/>
          <p:nvPr/>
        </p:nvSpPr>
        <p:spPr>
          <a:xfrm flipH="false" flipV="false" rot="5400000">
            <a:off x="15967358" y="-2343085"/>
            <a:ext cx="1049274" cy="4114800"/>
          </a:xfrm>
          <a:custGeom>
            <a:avLst/>
            <a:gdLst/>
            <a:ahLst/>
            <a:cxnLst/>
            <a:rect r="r" b="b" t="t" l="l"/>
            <a:pathLst>
              <a:path h="4114800" w="1049274">
                <a:moveTo>
                  <a:pt x="0" y="0"/>
                </a:moveTo>
                <a:lnTo>
                  <a:pt x="1049274" y="0"/>
                </a:lnTo>
                <a:lnTo>
                  <a:pt x="10492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Object 8" id="8"/>
          <p:cNvGraphicFramePr/>
          <p:nvPr/>
        </p:nvGraphicFramePr>
        <p:xfrm>
          <a:off x="851078" y="4004114"/>
          <a:ext cx="3971925" cy="1885950"/>
        </p:xfrm>
        <a:graphic>
          <a:graphicData uri="http://schemas.openxmlformats.org/presentationml/2006/ole">
            <p:oleObj imgW="4762500" imgH="2667000" r:id="rId7" progId="Excel.Sheet.12" name="Worksheet">
              <p:embed/>
              <p:pic>
                <p:nvPicPr>
                  <p:cNvPr name="" id="0"/>
                  <p:cNvPicPr/>
                  <p:nvPr/>
                </p:nvPicPr>
                <p:blipFill>
                  <a:blip r:embed="rId6"/>
                  <a:stretch>
                    <a:fillRect/>
                  </a:stretch>
                </p:blipFill>
                <p:spPr>
                  <a:xfrm>
                    <a:off x="1270000" y="1270000"/>
                    <a:ext cx="1270000" cy="1270000"/>
                  </a:xfrm>
                  <a:prstGeom prst="rect"/>
                </p:spPr>
              </p:pic>
            </p:oleObj>
          </a:graphicData>
        </a:graphic>
      </p:graphicFrame>
      <p:sp>
        <p:nvSpPr>
          <p:cNvPr name="TextBox 9" id="9"/>
          <p:cNvSpPr txBox="true"/>
          <p:nvPr/>
        </p:nvSpPr>
        <p:spPr>
          <a:xfrm rot="0">
            <a:off x="6255453" y="2756635"/>
            <a:ext cx="660935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393447"/>
                </a:solidFill>
                <a:latin typeface="DM Sans"/>
                <a:ea typeface="DM Sans"/>
                <a:cs typeface="DM Sans"/>
                <a:sym typeface="DM Sans"/>
              </a:rPr>
              <a:t>JUMLAH KOMPLAIN RAWAT JALAN VS TAHUN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066362" y="995438"/>
            <a:ext cx="9295212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0"/>
              </a:lnSpc>
            </a:pPr>
            <a:r>
              <a:rPr lang="en-US" sz="38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JUMLAH KOMPLAIN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209752" y="238952"/>
            <a:ext cx="3980725" cy="1052548"/>
            <a:chOff x="0" y="0"/>
            <a:chExt cx="5307633" cy="140339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15046"/>
              <a:ext cx="898379" cy="1388352"/>
            </a:xfrm>
            <a:custGeom>
              <a:avLst/>
              <a:gdLst/>
              <a:ahLst/>
              <a:cxnLst/>
              <a:rect r="r" b="b" t="t" l="l"/>
              <a:pathLst>
                <a:path h="1388352" w="898379">
                  <a:moveTo>
                    <a:pt x="0" y="0"/>
                  </a:moveTo>
                  <a:lnTo>
                    <a:pt x="898379" y="0"/>
                  </a:lnTo>
                  <a:lnTo>
                    <a:pt x="898379" y="1388352"/>
                  </a:lnTo>
                  <a:lnTo>
                    <a:pt x="0" y="1388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980867" y="0"/>
              <a:ext cx="1497955" cy="1352425"/>
            </a:xfrm>
            <a:custGeom>
              <a:avLst/>
              <a:gdLst/>
              <a:ahLst/>
              <a:cxnLst/>
              <a:rect r="r" b="b" t="t" l="l"/>
              <a:pathLst>
                <a:path h="1352425" w="1497955">
                  <a:moveTo>
                    <a:pt x="0" y="0"/>
                  </a:moveTo>
                  <a:lnTo>
                    <a:pt x="1497955" y="0"/>
                  </a:lnTo>
                  <a:lnTo>
                    <a:pt x="1497955" y="1352425"/>
                  </a:lnTo>
                  <a:lnTo>
                    <a:pt x="0" y="1352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2560097" y="15046"/>
              <a:ext cx="2747535" cy="1046353"/>
            </a:xfrm>
            <a:custGeom>
              <a:avLst/>
              <a:gdLst/>
              <a:ahLst/>
              <a:cxnLst/>
              <a:rect r="r" b="b" t="t" l="l"/>
              <a:pathLst>
                <a:path h="1046353" w="2747535">
                  <a:moveTo>
                    <a:pt x="0" y="0"/>
                  </a:moveTo>
                  <a:lnTo>
                    <a:pt x="2747536" y="0"/>
                  </a:lnTo>
                  <a:lnTo>
                    <a:pt x="2747536" y="1046354"/>
                  </a:lnTo>
                  <a:lnTo>
                    <a:pt x="0" y="104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594196" y="2301601"/>
            <a:ext cx="11559863" cy="6773862"/>
            <a:chOff x="0" y="0"/>
            <a:chExt cx="3815599" cy="22358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15599" cy="2235870"/>
            </a:xfrm>
            <a:custGeom>
              <a:avLst/>
              <a:gdLst/>
              <a:ahLst/>
              <a:cxnLst/>
              <a:rect r="r" b="b" t="t" l="l"/>
              <a:pathLst>
                <a:path h="2235870" w="3815599">
                  <a:moveTo>
                    <a:pt x="23440" y="0"/>
                  </a:moveTo>
                  <a:lnTo>
                    <a:pt x="3792159" y="0"/>
                  </a:lnTo>
                  <a:cubicBezTo>
                    <a:pt x="3805105" y="0"/>
                    <a:pt x="3815599" y="10495"/>
                    <a:pt x="3815599" y="23440"/>
                  </a:cubicBezTo>
                  <a:lnTo>
                    <a:pt x="3815599" y="2212429"/>
                  </a:lnTo>
                  <a:cubicBezTo>
                    <a:pt x="3815599" y="2218646"/>
                    <a:pt x="3813130" y="2224608"/>
                    <a:pt x="3808734" y="2229004"/>
                  </a:cubicBezTo>
                  <a:cubicBezTo>
                    <a:pt x="3804338" y="2233400"/>
                    <a:pt x="3798376" y="2235870"/>
                    <a:pt x="3792159" y="2235870"/>
                  </a:cubicBezTo>
                  <a:lnTo>
                    <a:pt x="23440" y="2235870"/>
                  </a:lnTo>
                  <a:cubicBezTo>
                    <a:pt x="10495" y="2235870"/>
                    <a:pt x="0" y="2225375"/>
                    <a:pt x="0" y="2212429"/>
                  </a:cubicBezTo>
                  <a:lnTo>
                    <a:pt x="0" y="23440"/>
                  </a:lnTo>
                  <a:cubicBezTo>
                    <a:pt x="0" y="10495"/>
                    <a:pt x="10495" y="0"/>
                    <a:pt x="2344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815599" cy="22739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050853" y="2634911"/>
            <a:ext cx="12453671" cy="6978402"/>
          </a:xfrm>
          <a:prstGeom prst="rect">
            <a:avLst/>
          </a:prstGeom>
        </p:spPr>
      </p:pic>
      <p:sp>
        <p:nvSpPr>
          <p:cNvPr name="Freeform 7" id="7"/>
          <p:cNvSpPr/>
          <p:nvPr/>
        </p:nvSpPr>
        <p:spPr>
          <a:xfrm flipH="false" flipV="false" rot="5400000">
            <a:off x="15967358" y="-2343085"/>
            <a:ext cx="1049274" cy="4114800"/>
          </a:xfrm>
          <a:custGeom>
            <a:avLst/>
            <a:gdLst/>
            <a:ahLst/>
            <a:cxnLst/>
            <a:rect r="r" b="b" t="t" l="l"/>
            <a:pathLst>
              <a:path h="4114800" w="1049274">
                <a:moveTo>
                  <a:pt x="0" y="0"/>
                </a:moveTo>
                <a:lnTo>
                  <a:pt x="1049274" y="0"/>
                </a:lnTo>
                <a:lnTo>
                  <a:pt x="10492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Object 8" id="8"/>
          <p:cNvGraphicFramePr/>
          <p:nvPr/>
        </p:nvGraphicFramePr>
        <p:xfrm>
          <a:off x="431864" y="2545282"/>
          <a:ext cx="5857875" cy="6915150"/>
        </p:xfrm>
        <a:graphic>
          <a:graphicData uri="http://schemas.openxmlformats.org/presentationml/2006/ole">
            <p:oleObj imgW="7239000" imgH="8293100" r:id="rId7" progId="Excel.Sheet.12" name="Worksheet">
              <p:embed/>
              <p:pic>
                <p:nvPicPr>
                  <p:cNvPr name="" id="0"/>
                  <p:cNvPicPr/>
                  <p:nvPr/>
                </p:nvPicPr>
                <p:blipFill>
                  <a:blip r:embed="rId6"/>
                  <a:stretch>
                    <a:fillRect/>
                  </a:stretch>
                </p:blipFill>
                <p:spPr>
                  <a:xfrm>
                    <a:off x="1270000" y="1270000"/>
                    <a:ext cx="1270000" cy="1270000"/>
                  </a:xfrm>
                  <a:prstGeom prst="rect"/>
                </p:spPr>
              </p:pic>
            </p:oleObj>
          </a:graphicData>
        </a:graphic>
      </p:graphicFrame>
      <p:sp>
        <p:nvSpPr>
          <p:cNvPr name="TextBox 9" id="9"/>
          <p:cNvSpPr txBox="true"/>
          <p:nvPr/>
        </p:nvSpPr>
        <p:spPr>
          <a:xfrm rot="0">
            <a:off x="10160707" y="2734812"/>
            <a:ext cx="660935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393447"/>
                </a:solidFill>
                <a:latin typeface="DM Sans"/>
                <a:ea typeface="DM Sans"/>
                <a:cs typeface="DM Sans"/>
                <a:sym typeface="DM Sans"/>
              </a:rPr>
              <a:t>JUMLAH PENGGUNA SIBARTIS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415853" y="984526"/>
            <a:ext cx="9295212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0"/>
              </a:lnSpc>
            </a:pPr>
            <a:r>
              <a:rPr lang="en-US" sz="38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JUMLAH PENGGUNA SIBARTIS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209752" y="238952"/>
            <a:ext cx="3980725" cy="1052548"/>
            <a:chOff x="0" y="0"/>
            <a:chExt cx="5307633" cy="140339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15046"/>
              <a:ext cx="898379" cy="1388352"/>
            </a:xfrm>
            <a:custGeom>
              <a:avLst/>
              <a:gdLst/>
              <a:ahLst/>
              <a:cxnLst/>
              <a:rect r="r" b="b" t="t" l="l"/>
              <a:pathLst>
                <a:path h="1388352" w="898379">
                  <a:moveTo>
                    <a:pt x="0" y="0"/>
                  </a:moveTo>
                  <a:lnTo>
                    <a:pt x="898379" y="0"/>
                  </a:lnTo>
                  <a:lnTo>
                    <a:pt x="898379" y="1388352"/>
                  </a:lnTo>
                  <a:lnTo>
                    <a:pt x="0" y="1388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980867" y="0"/>
              <a:ext cx="1497955" cy="1352425"/>
            </a:xfrm>
            <a:custGeom>
              <a:avLst/>
              <a:gdLst/>
              <a:ahLst/>
              <a:cxnLst/>
              <a:rect r="r" b="b" t="t" l="l"/>
              <a:pathLst>
                <a:path h="1352425" w="1497955">
                  <a:moveTo>
                    <a:pt x="0" y="0"/>
                  </a:moveTo>
                  <a:lnTo>
                    <a:pt x="1497955" y="0"/>
                  </a:lnTo>
                  <a:lnTo>
                    <a:pt x="1497955" y="1352425"/>
                  </a:lnTo>
                  <a:lnTo>
                    <a:pt x="0" y="1352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2560097" y="15046"/>
              <a:ext cx="2747535" cy="1046353"/>
            </a:xfrm>
            <a:custGeom>
              <a:avLst/>
              <a:gdLst/>
              <a:ahLst/>
              <a:cxnLst/>
              <a:rect r="r" b="b" t="t" l="l"/>
              <a:pathLst>
                <a:path h="1046353" w="2747535">
                  <a:moveTo>
                    <a:pt x="0" y="0"/>
                  </a:moveTo>
                  <a:lnTo>
                    <a:pt x="2747536" y="0"/>
                  </a:lnTo>
                  <a:lnTo>
                    <a:pt x="2747536" y="1046354"/>
                  </a:lnTo>
                  <a:lnTo>
                    <a:pt x="0" y="104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9725783">
            <a:off x="14010186" y="-2984264"/>
            <a:ext cx="6915214" cy="6923869"/>
          </a:xfrm>
          <a:custGeom>
            <a:avLst/>
            <a:gdLst/>
            <a:ahLst/>
            <a:cxnLst/>
            <a:rect r="r" b="b" t="t" l="l"/>
            <a:pathLst>
              <a:path h="6923869" w="6915214">
                <a:moveTo>
                  <a:pt x="0" y="0"/>
                </a:moveTo>
                <a:lnTo>
                  <a:pt x="6915214" y="0"/>
                </a:lnTo>
                <a:lnTo>
                  <a:pt x="6915214" y="6923868"/>
                </a:lnTo>
                <a:lnTo>
                  <a:pt x="0" y="69238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314638">
            <a:off x="-1198754" y="7612216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2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2478600"/>
            <a:ext cx="16230600" cy="6779700"/>
            <a:chOff x="0" y="0"/>
            <a:chExt cx="2384597" cy="99607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84597" cy="996072"/>
            </a:xfrm>
            <a:custGeom>
              <a:avLst/>
              <a:gdLst/>
              <a:ahLst/>
              <a:cxnLst/>
              <a:rect r="r" b="b" t="t" l="l"/>
              <a:pathLst>
                <a:path h="996072" w="2384597">
                  <a:moveTo>
                    <a:pt x="16695" y="0"/>
                  </a:moveTo>
                  <a:lnTo>
                    <a:pt x="2367902" y="0"/>
                  </a:lnTo>
                  <a:cubicBezTo>
                    <a:pt x="2372329" y="0"/>
                    <a:pt x="2376576" y="1759"/>
                    <a:pt x="2379707" y="4890"/>
                  </a:cubicBezTo>
                  <a:cubicBezTo>
                    <a:pt x="2382838" y="8021"/>
                    <a:pt x="2384597" y="12267"/>
                    <a:pt x="2384597" y="16695"/>
                  </a:cubicBezTo>
                  <a:lnTo>
                    <a:pt x="2384597" y="979377"/>
                  </a:lnTo>
                  <a:cubicBezTo>
                    <a:pt x="2384597" y="983805"/>
                    <a:pt x="2382838" y="988051"/>
                    <a:pt x="2379707" y="991182"/>
                  </a:cubicBezTo>
                  <a:cubicBezTo>
                    <a:pt x="2376576" y="994313"/>
                    <a:pt x="2372329" y="996072"/>
                    <a:pt x="2367902" y="996072"/>
                  </a:cubicBezTo>
                  <a:lnTo>
                    <a:pt x="16695" y="996072"/>
                  </a:lnTo>
                  <a:cubicBezTo>
                    <a:pt x="12267" y="996072"/>
                    <a:pt x="8021" y="994313"/>
                    <a:pt x="4890" y="991182"/>
                  </a:cubicBezTo>
                  <a:cubicBezTo>
                    <a:pt x="1759" y="988051"/>
                    <a:pt x="0" y="983805"/>
                    <a:pt x="0" y="979377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384597" cy="10341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aphicFrame>
        <p:nvGraphicFramePr>
          <p:cNvPr name="Table 8" id="8"/>
          <p:cNvGraphicFramePr>
            <a:graphicFrameLocks noGrp="true"/>
          </p:cNvGraphicFramePr>
          <p:nvPr/>
        </p:nvGraphicFramePr>
        <p:xfrm>
          <a:off x="1600117" y="2617729"/>
          <a:ext cx="7406680" cy="6554846"/>
        </p:xfrm>
        <a:graphic>
          <a:graphicData uri="http://schemas.openxmlformats.org/drawingml/2006/table">
            <a:tbl>
              <a:tblPr/>
              <a:tblGrid>
                <a:gridCol w="1812503"/>
                <a:gridCol w="2432392"/>
                <a:gridCol w="3161785"/>
              </a:tblGrid>
              <a:tr h="160486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FFFFFF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Bulan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D27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FFFFFF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Waktu Tunggu rata-rata 2025 (menit)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B73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FFFFFF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Waktu Tunggu rata-rata 2026 (menit)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68DF"/>
                    </a:solidFill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Januari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27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28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Februari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27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14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Maret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27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14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April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49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40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Mei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38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37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229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Juni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42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24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9" id="9"/>
          <p:cNvSpPr/>
          <p:nvPr/>
        </p:nvSpPr>
        <p:spPr>
          <a:xfrm flipH="false" flipV="false" rot="0">
            <a:off x="17704441" y="9496137"/>
            <a:ext cx="1810465" cy="1819563"/>
          </a:xfrm>
          <a:custGeom>
            <a:avLst/>
            <a:gdLst/>
            <a:ahLst/>
            <a:cxnLst/>
            <a:rect r="r" b="b" t="t" l="l"/>
            <a:pathLst>
              <a:path h="1819563" w="1810465">
                <a:moveTo>
                  <a:pt x="0" y="0"/>
                </a:moveTo>
                <a:lnTo>
                  <a:pt x="1810465" y="0"/>
                </a:lnTo>
                <a:lnTo>
                  <a:pt x="1810465" y="1819563"/>
                </a:lnTo>
                <a:lnTo>
                  <a:pt x="0" y="181956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523295" y="1028700"/>
            <a:ext cx="11305765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00"/>
              </a:lnSpc>
            </a:pPr>
            <a:r>
              <a:rPr lang="en-US" sz="6000">
                <a:solidFill>
                  <a:srgbClr val="322C23"/>
                </a:solidFill>
                <a:latin typeface="Montserrat"/>
                <a:ea typeface="Montserrat"/>
                <a:cs typeface="Montserrat"/>
                <a:sym typeface="Montserrat"/>
              </a:rPr>
              <a:t>Real</a:t>
            </a:r>
            <a:r>
              <a:rPr lang="en-US" sz="60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Waktu Tunggu</a:t>
            </a:r>
          </a:p>
        </p:txBody>
      </p:sp>
      <p:graphicFrame>
        <p:nvGraphicFramePr>
          <p:cNvPr name="Table 11" id="11"/>
          <p:cNvGraphicFramePr>
            <a:graphicFrameLocks noGrp="true"/>
          </p:cNvGraphicFramePr>
          <p:nvPr/>
        </p:nvGraphicFramePr>
        <p:xfrm>
          <a:off x="9410025" y="2617729"/>
          <a:ext cx="7406680" cy="6554846"/>
        </p:xfrm>
        <a:graphic>
          <a:graphicData uri="http://schemas.openxmlformats.org/drawingml/2006/table">
            <a:tbl>
              <a:tblPr/>
              <a:tblGrid>
                <a:gridCol w="2031300"/>
                <a:gridCol w="2432392"/>
                <a:gridCol w="2942988"/>
              </a:tblGrid>
              <a:tr h="160486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FFFFFF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Bulan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D27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FFFFFF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Waktu Tunggu rata-rata 2025 (menit)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B73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FFFFFF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Waktu Tunggu rata-rata 2026 (menit)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68DF"/>
                    </a:solidFill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Juli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34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Agustus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40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September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45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DF1"/>
                    </a:solidFill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Oktober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30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November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32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229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b="true">
                          <a:solidFill>
                            <a:srgbClr val="322C23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Desember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858586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33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name="Group 12" id="12"/>
          <p:cNvGrpSpPr/>
          <p:nvPr/>
        </p:nvGrpSpPr>
        <p:grpSpPr>
          <a:xfrm rot="0">
            <a:off x="209752" y="238952"/>
            <a:ext cx="3980725" cy="1052548"/>
            <a:chOff x="0" y="0"/>
            <a:chExt cx="5307633" cy="140339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15046"/>
              <a:ext cx="898379" cy="1388352"/>
            </a:xfrm>
            <a:custGeom>
              <a:avLst/>
              <a:gdLst/>
              <a:ahLst/>
              <a:cxnLst/>
              <a:rect r="r" b="b" t="t" l="l"/>
              <a:pathLst>
                <a:path h="1388352" w="898379">
                  <a:moveTo>
                    <a:pt x="0" y="0"/>
                  </a:moveTo>
                  <a:lnTo>
                    <a:pt x="898379" y="0"/>
                  </a:lnTo>
                  <a:lnTo>
                    <a:pt x="898379" y="1388352"/>
                  </a:lnTo>
                  <a:lnTo>
                    <a:pt x="0" y="1388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980867" y="0"/>
              <a:ext cx="1497955" cy="1352425"/>
            </a:xfrm>
            <a:custGeom>
              <a:avLst/>
              <a:gdLst/>
              <a:ahLst/>
              <a:cxnLst/>
              <a:rect r="r" b="b" t="t" l="l"/>
              <a:pathLst>
                <a:path h="1352425" w="1497955">
                  <a:moveTo>
                    <a:pt x="0" y="0"/>
                  </a:moveTo>
                  <a:lnTo>
                    <a:pt x="1497955" y="0"/>
                  </a:lnTo>
                  <a:lnTo>
                    <a:pt x="1497955" y="1352425"/>
                  </a:lnTo>
                  <a:lnTo>
                    <a:pt x="0" y="1352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560097" y="15046"/>
              <a:ext cx="2747535" cy="1046353"/>
            </a:xfrm>
            <a:custGeom>
              <a:avLst/>
              <a:gdLst/>
              <a:ahLst/>
              <a:cxnLst/>
              <a:rect r="r" b="b" t="t" l="l"/>
              <a:pathLst>
                <a:path h="1046353" w="2747535">
                  <a:moveTo>
                    <a:pt x="0" y="0"/>
                  </a:moveTo>
                  <a:lnTo>
                    <a:pt x="2747536" y="0"/>
                  </a:lnTo>
                  <a:lnTo>
                    <a:pt x="2747536" y="1046354"/>
                  </a:lnTo>
                  <a:lnTo>
                    <a:pt x="0" y="104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699437" y="2323424"/>
            <a:ext cx="11559863" cy="6773862"/>
            <a:chOff x="0" y="0"/>
            <a:chExt cx="3815599" cy="22358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15599" cy="2235870"/>
            </a:xfrm>
            <a:custGeom>
              <a:avLst/>
              <a:gdLst/>
              <a:ahLst/>
              <a:cxnLst/>
              <a:rect r="r" b="b" t="t" l="l"/>
              <a:pathLst>
                <a:path h="2235870" w="3815599">
                  <a:moveTo>
                    <a:pt x="23440" y="0"/>
                  </a:moveTo>
                  <a:lnTo>
                    <a:pt x="3792159" y="0"/>
                  </a:lnTo>
                  <a:cubicBezTo>
                    <a:pt x="3805105" y="0"/>
                    <a:pt x="3815599" y="10495"/>
                    <a:pt x="3815599" y="23440"/>
                  </a:cubicBezTo>
                  <a:lnTo>
                    <a:pt x="3815599" y="2212429"/>
                  </a:lnTo>
                  <a:cubicBezTo>
                    <a:pt x="3815599" y="2218646"/>
                    <a:pt x="3813130" y="2224608"/>
                    <a:pt x="3808734" y="2229004"/>
                  </a:cubicBezTo>
                  <a:cubicBezTo>
                    <a:pt x="3804338" y="2233400"/>
                    <a:pt x="3798376" y="2235870"/>
                    <a:pt x="3792159" y="2235870"/>
                  </a:cubicBezTo>
                  <a:lnTo>
                    <a:pt x="23440" y="2235870"/>
                  </a:lnTo>
                  <a:cubicBezTo>
                    <a:pt x="10495" y="2235870"/>
                    <a:pt x="0" y="2225375"/>
                    <a:pt x="0" y="2212429"/>
                  </a:cubicBezTo>
                  <a:lnTo>
                    <a:pt x="0" y="23440"/>
                  </a:lnTo>
                  <a:cubicBezTo>
                    <a:pt x="0" y="10495"/>
                    <a:pt x="10495" y="0"/>
                    <a:pt x="2344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815599" cy="22739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58650" y="5734964"/>
            <a:ext cx="4276237" cy="2442800"/>
          </a:xfrm>
          <a:custGeom>
            <a:avLst/>
            <a:gdLst/>
            <a:ahLst/>
            <a:cxnLst/>
            <a:rect r="r" b="b" t="t" l="l"/>
            <a:pathLst>
              <a:path h="2442800" w="4276237">
                <a:moveTo>
                  <a:pt x="0" y="0"/>
                </a:moveTo>
                <a:lnTo>
                  <a:pt x="4276237" y="0"/>
                </a:lnTo>
                <a:lnTo>
                  <a:pt x="4276237" y="2442801"/>
                </a:lnTo>
                <a:lnTo>
                  <a:pt x="0" y="24428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6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7" id="7"/>
          <p:cNvGrpSpPr/>
          <p:nvPr/>
        </p:nvGrpSpPr>
        <p:grpSpPr>
          <a:xfrm rot="0">
            <a:off x="1028700" y="5682615"/>
            <a:ext cx="4336138" cy="2040124"/>
            <a:chOff x="0" y="0"/>
            <a:chExt cx="1593911" cy="74992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93912" cy="749925"/>
            </a:xfrm>
            <a:custGeom>
              <a:avLst/>
              <a:gdLst/>
              <a:ahLst/>
              <a:cxnLst/>
              <a:rect r="r" b="b" t="t" l="l"/>
              <a:pathLst>
                <a:path h="749925" w="1593912">
                  <a:moveTo>
                    <a:pt x="62490" y="0"/>
                  </a:moveTo>
                  <a:lnTo>
                    <a:pt x="1531421" y="0"/>
                  </a:lnTo>
                  <a:cubicBezTo>
                    <a:pt x="1547995" y="0"/>
                    <a:pt x="1563889" y="6584"/>
                    <a:pt x="1575608" y="18303"/>
                  </a:cubicBezTo>
                  <a:cubicBezTo>
                    <a:pt x="1587328" y="30022"/>
                    <a:pt x="1593912" y="45917"/>
                    <a:pt x="1593912" y="62490"/>
                  </a:cubicBezTo>
                  <a:lnTo>
                    <a:pt x="1593912" y="687434"/>
                  </a:lnTo>
                  <a:cubicBezTo>
                    <a:pt x="1593912" y="721947"/>
                    <a:pt x="1565934" y="749925"/>
                    <a:pt x="1531421" y="749925"/>
                  </a:cubicBezTo>
                  <a:lnTo>
                    <a:pt x="62490" y="749925"/>
                  </a:lnTo>
                  <a:cubicBezTo>
                    <a:pt x="45917" y="749925"/>
                    <a:pt x="30022" y="743341"/>
                    <a:pt x="18303" y="731622"/>
                  </a:cubicBezTo>
                  <a:cubicBezTo>
                    <a:pt x="6584" y="719902"/>
                    <a:pt x="0" y="704008"/>
                    <a:pt x="0" y="687434"/>
                  </a:cubicBezTo>
                  <a:lnTo>
                    <a:pt x="0" y="62490"/>
                  </a:lnTo>
                  <a:cubicBezTo>
                    <a:pt x="0" y="27978"/>
                    <a:pt x="27978" y="0"/>
                    <a:pt x="62490" y="0"/>
                  </a:cubicBezTo>
                  <a:close/>
                </a:path>
              </a:pathLst>
            </a:custGeom>
            <a:solidFill>
              <a:srgbClr val="FCBD27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93911" cy="78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553783" y="6012174"/>
            <a:ext cx="502691" cy="50269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028700" y="3339252"/>
            <a:ext cx="4335526" cy="2476669"/>
          </a:xfrm>
          <a:custGeom>
            <a:avLst/>
            <a:gdLst/>
            <a:ahLst/>
            <a:cxnLst/>
            <a:rect r="r" b="b" t="t" l="l"/>
            <a:pathLst>
              <a:path h="2476669" w="4335526">
                <a:moveTo>
                  <a:pt x="0" y="0"/>
                </a:moveTo>
                <a:lnTo>
                  <a:pt x="4335526" y="0"/>
                </a:lnTo>
                <a:lnTo>
                  <a:pt x="4335526" y="2476670"/>
                </a:lnTo>
                <a:lnTo>
                  <a:pt x="0" y="24766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6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14" id="14"/>
          <p:cNvGrpSpPr/>
          <p:nvPr/>
        </p:nvGrpSpPr>
        <p:grpSpPr>
          <a:xfrm rot="0">
            <a:off x="1028700" y="3313841"/>
            <a:ext cx="4336138" cy="2040124"/>
            <a:chOff x="0" y="0"/>
            <a:chExt cx="1593911" cy="74992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93912" cy="749925"/>
            </a:xfrm>
            <a:custGeom>
              <a:avLst/>
              <a:gdLst/>
              <a:ahLst/>
              <a:cxnLst/>
              <a:rect r="r" b="b" t="t" l="l"/>
              <a:pathLst>
                <a:path h="749925" w="1593912">
                  <a:moveTo>
                    <a:pt x="62490" y="0"/>
                  </a:moveTo>
                  <a:lnTo>
                    <a:pt x="1531421" y="0"/>
                  </a:lnTo>
                  <a:cubicBezTo>
                    <a:pt x="1547995" y="0"/>
                    <a:pt x="1563889" y="6584"/>
                    <a:pt x="1575608" y="18303"/>
                  </a:cubicBezTo>
                  <a:cubicBezTo>
                    <a:pt x="1587328" y="30022"/>
                    <a:pt x="1593912" y="45917"/>
                    <a:pt x="1593912" y="62490"/>
                  </a:cubicBezTo>
                  <a:lnTo>
                    <a:pt x="1593912" y="687434"/>
                  </a:lnTo>
                  <a:cubicBezTo>
                    <a:pt x="1593912" y="721947"/>
                    <a:pt x="1565934" y="749925"/>
                    <a:pt x="1531421" y="749925"/>
                  </a:cubicBezTo>
                  <a:lnTo>
                    <a:pt x="62490" y="749925"/>
                  </a:lnTo>
                  <a:cubicBezTo>
                    <a:pt x="45917" y="749925"/>
                    <a:pt x="30022" y="743341"/>
                    <a:pt x="18303" y="731622"/>
                  </a:cubicBezTo>
                  <a:cubicBezTo>
                    <a:pt x="6584" y="719902"/>
                    <a:pt x="0" y="704008"/>
                    <a:pt x="0" y="687434"/>
                  </a:cubicBezTo>
                  <a:lnTo>
                    <a:pt x="0" y="62490"/>
                  </a:lnTo>
                  <a:cubicBezTo>
                    <a:pt x="0" y="27978"/>
                    <a:pt x="27978" y="0"/>
                    <a:pt x="62490" y="0"/>
                  </a:cubicBezTo>
                  <a:close/>
                </a:path>
              </a:pathLst>
            </a:custGeom>
            <a:solidFill>
              <a:srgbClr val="4C68D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593911" cy="78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553783" y="3643400"/>
            <a:ext cx="502691" cy="502691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167896" y="2657807"/>
            <a:ext cx="12440796" cy="6983532"/>
          </a:xfrm>
          <a:prstGeom prst="rect">
            <a:avLst/>
          </a:prstGeom>
        </p:spPr>
      </p:pic>
      <p:sp>
        <p:nvSpPr>
          <p:cNvPr name="Freeform 21" id="21"/>
          <p:cNvSpPr/>
          <p:nvPr/>
        </p:nvSpPr>
        <p:spPr>
          <a:xfrm flipH="false" flipV="false" rot="0">
            <a:off x="1664049" y="3753665"/>
            <a:ext cx="282160" cy="282160"/>
          </a:xfrm>
          <a:custGeom>
            <a:avLst/>
            <a:gdLst/>
            <a:ahLst/>
            <a:cxnLst/>
            <a:rect r="r" b="b" t="t" l="l"/>
            <a:pathLst>
              <a:path h="282160" w="282160">
                <a:moveTo>
                  <a:pt x="0" y="0"/>
                </a:moveTo>
                <a:lnTo>
                  <a:pt x="282160" y="0"/>
                </a:lnTo>
                <a:lnTo>
                  <a:pt x="282160" y="282160"/>
                </a:lnTo>
                <a:lnTo>
                  <a:pt x="0" y="2821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664049" y="6122439"/>
            <a:ext cx="282160" cy="282160"/>
          </a:xfrm>
          <a:custGeom>
            <a:avLst/>
            <a:gdLst/>
            <a:ahLst/>
            <a:cxnLst/>
            <a:rect r="r" b="b" t="t" l="l"/>
            <a:pathLst>
              <a:path h="282160" w="282160">
                <a:moveTo>
                  <a:pt x="0" y="0"/>
                </a:moveTo>
                <a:lnTo>
                  <a:pt x="282160" y="0"/>
                </a:lnTo>
                <a:lnTo>
                  <a:pt x="282160" y="282161"/>
                </a:lnTo>
                <a:lnTo>
                  <a:pt x="0" y="2821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5400000">
            <a:off x="15967358" y="-2343085"/>
            <a:ext cx="1049274" cy="4114800"/>
          </a:xfrm>
          <a:custGeom>
            <a:avLst/>
            <a:gdLst/>
            <a:ahLst/>
            <a:cxnLst/>
            <a:rect r="r" b="b" t="t" l="l"/>
            <a:pathLst>
              <a:path h="4114800" w="1049274">
                <a:moveTo>
                  <a:pt x="0" y="0"/>
                </a:moveTo>
                <a:lnTo>
                  <a:pt x="1049274" y="0"/>
                </a:lnTo>
                <a:lnTo>
                  <a:pt x="10492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2217774" y="3696324"/>
            <a:ext cx="26835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SEBELUM SIBARTIS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543404" y="4255118"/>
            <a:ext cx="1720938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35 MENIT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2217774" y="6065098"/>
            <a:ext cx="26835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SETELAH SIBARTIS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543404" y="6623892"/>
            <a:ext cx="1720938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31 MENIT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8600311" y="2771763"/>
            <a:ext cx="660935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393447"/>
                </a:solidFill>
                <a:latin typeface="DM Sans"/>
                <a:ea typeface="DM Sans"/>
                <a:cs typeface="DM Sans"/>
                <a:sym typeface="DM Sans"/>
              </a:rPr>
              <a:t>JUMLAH KOMPLAIN RAWAT JALAN VS TAHUN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125396" y="1161374"/>
            <a:ext cx="10037208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0"/>
              </a:lnSpc>
            </a:pPr>
            <a:r>
              <a:rPr lang="en-US" sz="38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RATA-RATA WAKTU TUNGGU (MENIT)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38529" y="9449712"/>
            <a:ext cx="17810942" cy="575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858586"/>
                </a:solidFill>
                <a:latin typeface="DM Sans"/>
                <a:ea typeface="DM Sans"/>
                <a:cs typeface="DM Sans"/>
                <a:sym typeface="DM Sans"/>
              </a:rPr>
              <a:t>TAHUN 2026 : https://docs.google.com/spreadsheets/d/1RTkpFpIHcAqrcnVC1H5Ab0hzTqvdqjx1/edit?usp=sharing&amp;ouid=105530275919112227345&amp;rtpof=true&amp;sd=true</a:t>
            </a:r>
          </a:p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858586"/>
                </a:solidFill>
                <a:latin typeface="DM Sans"/>
                <a:ea typeface="DM Sans"/>
                <a:cs typeface="DM Sans"/>
                <a:sym typeface="DM Sans"/>
              </a:rPr>
              <a:t>TAHUN 2025 : https://docs.google.com/spreadsheets/d/1HpQN1N6XSb8dKkDFaOyBgXsyh3QjRG0U/edit?usp=sharing&amp;ouid=105530275919112227345&amp;rtpof=true&amp;sd=true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209752" y="238952"/>
            <a:ext cx="3980725" cy="1052548"/>
            <a:chOff x="0" y="0"/>
            <a:chExt cx="5307633" cy="1403398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15046"/>
              <a:ext cx="898379" cy="1388352"/>
            </a:xfrm>
            <a:custGeom>
              <a:avLst/>
              <a:gdLst/>
              <a:ahLst/>
              <a:cxnLst/>
              <a:rect r="r" b="b" t="t" l="l"/>
              <a:pathLst>
                <a:path h="1388352" w="898379">
                  <a:moveTo>
                    <a:pt x="0" y="0"/>
                  </a:moveTo>
                  <a:lnTo>
                    <a:pt x="898379" y="0"/>
                  </a:lnTo>
                  <a:lnTo>
                    <a:pt x="898379" y="1388352"/>
                  </a:lnTo>
                  <a:lnTo>
                    <a:pt x="0" y="1388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0" t="0" r="0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0">
              <a:off x="980867" y="0"/>
              <a:ext cx="1497955" cy="1352425"/>
            </a:xfrm>
            <a:custGeom>
              <a:avLst/>
              <a:gdLst/>
              <a:ahLst/>
              <a:cxnLst/>
              <a:rect r="r" b="b" t="t" l="l"/>
              <a:pathLst>
                <a:path h="1352425" w="1497955">
                  <a:moveTo>
                    <a:pt x="0" y="0"/>
                  </a:moveTo>
                  <a:lnTo>
                    <a:pt x="1497955" y="0"/>
                  </a:lnTo>
                  <a:lnTo>
                    <a:pt x="1497955" y="1352425"/>
                  </a:lnTo>
                  <a:lnTo>
                    <a:pt x="0" y="1352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0" t="0" r="0" b="0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false" flipV="false" rot="0">
              <a:off x="2560097" y="15046"/>
              <a:ext cx="2747535" cy="1046353"/>
            </a:xfrm>
            <a:custGeom>
              <a:avLst/>
              <a:gdLst/>
              <a:ahLst/>
              <a:cxnLst/>
              <a:rect r="r" b="b" t="t" l="l"/>
              <a:pathLst>
                <a:path h="1046353" w="2747535">
                  <a:moveTo>
                    <a:pt x="0" y="0"/>
                  </a:moveTo>
                  <a:lnTo>
                    <a:pt x="2747536" y="0"/>
                  </a:lnTo>
                  <a:lnTo>
                    <a:pt x="2747536" y="1046354"/>
                  </a:lnTo>
                  <a:lnTo>
                    <a:pt x="0" y="104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t="0" r="-12888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392897" y="2620037"/>
            <a:ext cx="5906214" cy="6455426"/>
            <a:chOff x="0" y="0"/>
            <a:chExt cx="1949482" cy="213076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49482" cy="2130762"/>
            </a:xfrm>
            <a:custGeom>
              <a:avLst/>
              <a:gdLst/>
              <a:ahLst/>
              <a:cxnLst/>
              <a:rect r="r" b="b" t="t" l="l"/>
              <a:pathLst>
                <a:path h="2130762" w="1949482">
                  <a:moveTo>
                    <a:pt x="45878" y="0"/>
                  </a:moveTo>
                  <a:lnTo>
                    <a:pt x="1903604" y="0"/>
                  </a:lnTo>
                  <a:cubicBezTo>
                    <a:pt x="1928942" y="0"/>
                    <a:pt x="1949482" y="20540"/>
                    <a:pt x="1949482" y="45878"/>
                  </a:cubicBezTo>
                  <a:lnTo>
                    <a:pt x="1949482" y="2084884"/>
                  </a:lnTo>
                  <a:cubicBezTo>
                    <a:pt x="1949482" y="2110222"/>
                    <a:pt x="1928942" y="2130762"/>
                    <a:pt x="1903604" y="2130762"/>
                  </a:cubicBezTo>
                  <a:lnTo>
                    <a:pt x="45878" y="2130762"/>
                  </a:lnTo>
                  <a:cubicBezTo>
                    <a:pt x="20540" y="2130762"/>
                    <a:pt x="0" y="2110222"/>
                    <a:pt x="0" y="2084884"/>
                  </a:cubicBezTo>
                  <a:lnTo>
                    <a:pt x="0" y="45878"/>
                  </a:lnTo>
                  <a:cubicBezTo>
                    <a:pt x="0" y="20540"/>
                    <a:pt x="20540" y="0"/>
                    <a:pt x="45878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949482" cy="216886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110221" y="2818670"/>
            <a:ext cx="6751517" cy="6079620"/>
          </a:xfrm>
          <a:prstGeom prst="rect">
            <a:avLst/>
          </a:prstGeom>
        </p:spPr>
      </p:pic>
      <p:sp>
        <p:nvSpPr>
          <p:cNvPr name="Freeform 7" id="7"/>
          <p:cNvSpPr/>
          <p:nvPr/>
        </p:nvSpPr>
        <p:spPr>
          <a:xfrm flipH="false" flipV="false" rot="5400000">
            <a:off x="15967358" y="-2343085"/>
            <a:ext cx="1049274" cy="4114800"/>
          </a:xfrm>
          <a:custGeom>
            <a:avLst/>
            <a:gdLst/>
            <a:ahLst/>
            <a:cxnLst/>
            <a:rect r="r" b="b" t="t" l="l"/>
            <a:pathLst>
              <a:path h="4114800" w="1049274">
                <a:moveTo>
                  <a:pt x="0" y="0"/>
                </a:moveTo>
                <a:lnTo>
                  <a:pt x="1049274" y="0"/>
                </a:lnTo>
                <a:lnTo>
                  <a:pt x="10492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Object 8" id="8"/>
          <p:cNvGraphicFramePr/>
          <p:nvPr/>
        </p:nvGraphicFramePr>
        <p:xfrm>
          <a:off x="732801" y="3257550"/>
          <a:ext cx="5657850" cy="3771900"/>
        </p:xfrm>
        <a:graphic>
          <a:graphicData uri="http://schemas.openxmlformats.org/presentationml/2006/ole">
            <p:oleObj imgW="6781800" imgH="4902200" r:id="rId7" progId="Excel.Sheet.12" name="Worksheet">
              <p:embed/>
              <p:pic>
                <p:nvPicPr>
                  <p:cNvPr name="" id="0"/>
                  <p:cNvPicPr/>
                  <p:nvPr/>
                </p:nvPicPr>
                <p:blipFill>
                  <a:blip r:embed="rId6"/>
                  <a:stretch>
                    <a:fillRect/>
                  </a:stretch>
                </p:blipFill>
                <p:spPr>
                  <a:xfrm>
                    <a:off x="1270000" y="1270000"/>
                    <a:ext cx="1270000" cy="1270000"/>
                  </a:xfrm>
                  <a:prstGeom prst="rect"/>
                </p:spPr>
              </p:pic>
            </p:oleObj>
          </a:graphicData>
        </a:graphic>
      </p:graphicFrame>
      <p:sp>
        <p:nvSpPr>
          <p:cNvPr name="TextBox 9" id="9"/>
          <p:cNvSpPr txBox="true"/>
          <p:nvPr/>
        </p:nvSpPr>
        <p:spPr>
          <a:xfrm rot="0">
            <a:off x="10323912" y="2689427"/>
            <a:ext cx="660935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393447"/>
                </a:solidFill>
                <a:latin typeface="DM Sans"/>
                <a:ea typeface="DM Sans"/>
                <a:cs typeface="DM Sans"/>
                <a:sym typeface="DM Sans"/>
              </a:rPr>
              <a:t>JUMLAH PENGGUNA SIBARTIS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356885" y="998444"/>
            <a:ext cx="9295212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0"/>
              </a:lnSpc>
            </a:pPr>
            <a:r>
              <a:rPr lang="en-US" sz="3800" b="true">
                <a:solidFill>
                  <a:srgbClr val="322C23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KATEGORI PENGGUNA SIBARTIS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209752" y="238952"/>
            <a:ext cx="3980725" cy="1052548"/>
            <a:chOff x="0" y="0"/>
            <a:chExt cx="5307633" cy="140339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15046"/>
              <a:ext cx="898379" cy="1388352"/>
            </a:xfrm>
            <a:custGeom>
              <a:avLst/>
              <a:gdLst/>
              <a:ahLst/>
              <a:cxnLst/>
              <a:rect r="r" b="b" t="t" l="l"/>
              <a:pathLst>
                <a:path h="1388352" w="898379">
                  <a:moveTo>
                    <a:pt x="0" y="0"/>
                  </a:moveTo>
                  <a:lnTo>
                    <a:pt x="898379" y="0"/>
                  </a:lnTo>
                  <a:lnTo>
                    <a:pt x="898379" y="1388352"/>
                  </a:lnTo>
                  <a:lnTo>
                    <a:pt x="0" y="1388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980867" y="0"/>
              <a:ext cx="1497955" cy="1352425"/>
            </a:xfrm>
            <a:custGeom>
              <a:avLst/>
              <a:gdLst/>
              <a:ahLst/>
              <a:cxnLst/>
              <a:rect r="r" b="b" t="t" l="l"/>
              <a:pathLst>
                <a:path h="1352425" w="1497955">
                  <a:moveTo>
                    <a:pt x="0" y="0"/>
                  </a:moveTo>
                  <a:lnTo>
                    <a:pt x="1497955" y="0"/>
                  </a:lnTo>
                  <a:lnTo>
                    <a:pt x="1497955" y="1352425"/>
                  </a:lnTo>
                  <a:lnTo>
                    <a:pt x="0" y="1352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2560097" y="15046"/>
              <a:ext cx="2747535" cy="1046353"/>
            </a:xfrm>
            <a:custGeom>
              <a:avLst/>
              <a:gdLst/>
              <a:ahLst/>
              <a:cxnLst/>
              <a:rect r="r" b="b" t="t" l="l"/>
              <a:pathLst>
                <a:path h="1046353" w="2747535">
                  <a:moveTo>
                    <a:pt x="0" y="0"/>
                  </a:moveTo>
                  <a:lnTo>
                    <a:pt x="2747536" y="0"/>
                  </a:lnTo>
                  <a:lnTo>
                    <a:pt x="2747536" y="1046354"/>
                  </a:lnTo>
                  <a:lnTo>
                    <a:pt x="0" y="104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DAHT156kZU0</dc:identifier>
  <dcterms:modified xsi:type="dcterms:W3CDTF">2011-08-01T06:04:30Z</dcterms:modified>
  <cp:revision>1</cp:revision>
  <dc:title>SIBARTIS</dc:title>
</cp:coreProperties>
</file>